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75" r:id="rId4"/>
    <p:sldId id="263" r:id="rId5"/>
    <p:sldId id="277" r:id="rId6"/>
    <p:sldId id="295" r:id="rId7"/>
    <p:sldId id="278" r:id="rId8"/>
    <p:sldId id="282" r:id="rId9"/>
    <p:sldId id="271" r:id="rId10"/>
    <p:sldId id="279" r:id="rId11"/>
    <p:sldId id="287" r:id="rId12"/>
    <p:sldId id="288" r:id="rId13"/>
    <p:sldId id="294" r:id="rId14"/>
    <p:sldId id="291" r:id="rId15"/>
    <p:sldId id="299" r:id="rId16"/>
    <p:sldId id="276" r:id="rId17"/>
    <p:sldId id="264" r:id="rId18"/>
    <p:sldId id="285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A2C1B8-650F-4180-8ABC-7D7E36DB687D}">
          <p14:sldIdLst>
            <p14:sldId id="256"/>
            <p14:sldId id="262"/>
            <p14:sldId id="275"/>
            <p14:sldId id="263"/>
            <p14:sldId id="277"/>
            <p14:sldId id="295"/>
            <p14:sldId id="278"/>
            <p14:sldId id="282"/>
            <p14:sldId id="271"/>
            <p14:sldId id="279"/>
            <p14:sldId id="287"/>
            <p14:sldId id="288"/>
            <p14:sldId id="294"/>
            <p14:sldId id="291"/>
            <p14:sldId id="299"/>
            <p14:sldId id="276"/>
            <p14:sldId id="264"/>
            <p14:sldId id="285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232F3E"/>
    <a:srgbClr val="1A232E"/>
    <a:srgbClr val="DE8400"/>
    <a:srgbClr val="FE9900"/>
    <a:srgbClr val="FDAA31"/>
    <a:srgbClr val="FECD86"/>
    <a:srgbClr val="304156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93" autoAdjust="0"/>
    <p:restoredTop sz="95680" autoAdjust="0"/>
  </p:normalViewPr>
  <p:slideViewPr>
    <p:cSldViewPr snapToGrid="0" showGuides="1">
      <p:cViewPr varScale="1">
        <p:scale>
          <a:sx n="103" d="100"/>
          <a:sy n="103" d="100"/>
        </p:scale>
        <p:origin x="912" y="184"/>
      </p:cViewPr>
      <p:guideLst>
        <p:guide orient="horz" pos="2160"/>
        <p:guide pos="3840"/>
        <p:guide pos="408"/>
        <p:guide pos="7272"/>
        <p:guide orient="horz" pos="3929"/>
        <p:guide orient="horz" pos="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68431-B8BC-4B32-AE1B-869BD5C0AE2A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AC767-366D-4ECF-A6F1-3F953A2B992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3687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151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7844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2040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8728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6432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7490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4915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Create new incentives for amazon prime members</a:t>
            </a:r>
          </a:p>
          <a:p>
            <a:r>
              <a:rPr lang="en-ID" dirty="0"/>
              <a:t>Innovate with the goal of customer retention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2967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97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6120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56552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872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480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20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</a:t>
            </a:r>
            <a:r>
              <a:rPr lang="en-ID" dirty="0" err="1"/>
              <a:t>companiesmarketcap.com</a:t>
            </a:r>
            <a:r>
              <a:rPr lang="en-ID" dirty="0"/>
              <a:t>/amazon/total-assets/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115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Source images : </a:t>
            </a:r>
            <a:r>
              <a:rPr lang="en-ID" dirty="0" err="1"/>
              <a:t>Powerpoint</a:t>
            </a:r>
            <a:r>
              <a:rPr lang="en-ID" dirty="0"/>
              <a:t> Stock Images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207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5287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8110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AC767-366D-4ECF-A6F1-3F953A2B992D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357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109A-21B3-4AED-9B24-15B880626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18E2A-F2F3-49A2-957A-926577D78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35C57-F9A2-42D3-8CF6-72FD5830C9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4BF8-B7EC-465F-9305-A35ABAC9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B490E-D1D2-415F-BE96-DBF73B7A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716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C12B-ED7C-44E0-AB3A-1EB802D5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03352-93B8-4706-A726-FC4909C45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EE761-D03F-4B07-85AC-B758BA91AA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40DE4-BFF2-4DD8-AABF-5BB81C79D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EB91-F9A3-4E8B-A448-854F82E7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215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4B229-B7CE-4C43-8647-8081E5013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BD2CA-740E-45DF-922C-97B968AE6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AA082-F55B-447D-9919-EB2B6B7F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924FD-A234-41C5-B382-0C5828AA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13FB6-CC57-4B8C-BEE8-70259B9E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175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CE581-9ABB-4B86-A245-B74FEAE8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1AD9-6E0B-4B07-BC1B-FBCEE4DE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2214-BDC5-4F3B-A454-C64095FB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E5A2-E0F9-419E-9708-07448B86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E42E0-B021-449E-A119-E9D12DB3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169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DA0A-72D5-4A47-8608-90887338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40760-859E-4D65-ADAF-C6525299D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495C0-E2FC-4568-BC2B-B312CDA00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27C3-8E1F-4007-884C-C6397551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8BB95-3657-4C2A-B4AB-7CEBA3A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283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32E3-1CF2-4D7E-8107-DFBEA42E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A644C-2B15-4E7F-8664-B0584B7DB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F0366-C28B-4BDA-845E-F27527A1C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D4F05-A819-4AF6-AB17-308DD67A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8503A-166E-472B-964E-5E7FC155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62E2D-A7E0-4A99-BB6A-DF7C3D8E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082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03A3-F4FC-45A7-A280-B1AABF0B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C8917-0680-4D3C-B7BD-B9BCA1C90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A027F-B654-43A0-A51D-FB6115F0B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17CC2-BBC3-42A6-BEB1-84CDCF6BA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783B8-A2EE-4C6A-88C6-22322E1FD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3B6C0-BEAF-468F-8260-6988D8AE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25079-910A-4AFC-85D3-0C244E9F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8DECD-AB56-46C3-A011-F7D96D5D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290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48BF-F5EC-4208-8675-2D4022EC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20738-FA88-4028-BBC6-3BCEC18C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A47AB-A97C-4756-84B3-0A56BA83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3BA8CB-41E4-464D-99C5-0162A8E4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596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0BD16-A135-48C0-ACF6-A0668E2B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DB9B6-5C40-4AEA-A88A-493A90DD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D0684-089C-4E8D-A267-EAC47A42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85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592D-43E8-4B55-B7CD-C005EDA0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1B98-1FCE-4191-8E6D-6D0A24A7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C4DFA-7C12-404F-89A0-AE4D03DC6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5D3DF-A55B-416A-B7AC-6D47BBE48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54116-9698-4FC1-9A65-8AE4E8E0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2455F-A027-49C8-A8E9-6B66C2D2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86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672E9-95D4-4476-AA0D-C60224FD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C948E3-B2D4-43CA-B95C-D20133AA9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98E69-A328-4467-A137-036744F78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1798-B039-4C8A-A0E9-EDF9AA152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68B1BD-21A4-46E2-A404-D597B3EF071F}" type="datetimeFigureOut">
              <a:rPr lang="en-ID" smtClean="0"/>
              <a:t>19/12/23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96C0-F3C2-412C-997D-62FB23B37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CB663-09ED-4366-AC4C-86761BB2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865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DE22D-EF3A-4FAB-A025-F27A1269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24" y="365126"/>
            <a:ext cx="11090753" cy="874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5472-4EC2-4C9C-81D2-F8D09A70B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623" y="1453019"/>
            <a:ext cx="11090753" cy="4723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03086-C061-4825-BFB5-39C4669F6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0794" y="6356350"/>
            <a:ext cx="430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A4950-2E50-4A2B-B8A2-4ABC9E12943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286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 descr="Hands of person wearing gray sweater typing on laptop with a tablet, digital pen, and cup of coffee">
            <a:extLst>
              <a:ext uri="{FF2B5EF4-FFF2-40B4-BE49-F238E27FC236}">
                <a16:creationId xmlns:a16="http://schemas.microsoft.com/office/drawing/2014/main" id="{BE6625A1-B16C-4DA9-882F-5BA151164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806"/>
            <a:ext cx="1027166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57D70E-E2C7-43C8-A60F-8391144D08B7}"/>
              </a:ext>
            </a:extLst>
          </p:cNvPr>
          <p:cNvSpPr/>
          <p:nvPr/>
        </p:nvSpPr>
        <p:spPr>
          <a:xfrm>
            <a:off x="0" y="-11806"/>
            <a:ext cx="10271669" cy="6869806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: Top Corners Rounded 99">
            <a:extLst>
              <a:ext uri="{FF2B5EF4-FFF2-40B4-BE49-F238E27FC236}">
                <a16:creationId xmlns:a16="http://schemas.microsoft.com/office/drawing/2014/main" id="{A087BAB0-877E-4C77-9D35-1F2E7812167F}"/>
              </a:ext>
            </a:extLst>
          </p:cNvPr>
          <p:cNvSpPr/>
          <p:nvPr/>
        </p:nvSpPr>
        <p:spPr>
          <a:xfrm rot="5400000">
            <a:off x="3484179" y="777945"/>
            <a:ext cx="1781941" cy="8750304"/>
          </a:xfrm>
          <a:prstGeom prst="round2SameRect">
            <a:avLst>
              <a:gd name="adj1" fmla="val 19117"/>
              <a:gd name="adj2" fmla="val 0"/>
            </a:avLst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D7DD958-2E54-436B-8747-9A9DAA4BECE8}"/>
              </a:ext>
            </a:extLst>
          </p:cNvPr>
          <p:cNvSpPr/>
          <p:nvPr/>
        </p:nvSpPr>
        <p:spPr>
          <a:xfrm>
            <a:off x="647700" y="4582461"/>
            <a:ext cx="7882842" cy="1141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Andrea Garcia Fernandez</a:t>
            </a: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Louis Delcour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F1ECE-ED00-4094-A343-4F295FED8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036" y="1412899"/>
            <a:ext cx="7578826" cy="1507450"/>
          </a:xfrm>
        </p:spPr>
        <p:txBody>
          <a:bodyPr lIns="0" tIns="0" rIns="0" bIns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ID" sz="4800" dirty="0">
                <a:solidFill>
                  <a:schemeClr val="bg1"/>
                </a:solidFill>
              </a:rPr>
              <a:t>Amazon Customer Satisfaction and Loyalty: an ECSI Approach 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2EB59B6-7FF3-4365-A7ED-5ABC8BDE8160}"/>
              </a:ext>
            </a:extLst>
          </p:cNvPr>
          <p:cNvSpPr/>
          <p:nvPr/>
        </p:nvSpPr>
        <p:spPr>
          <a:xfrm>
            <a:off x="4421449" y="-3059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4CDFA2A-FB34-4121-9BAD-CAF9D9AE8B97}"/>
              </a:ext>
            </a:extLst>
          </p:cNvPr>
          <p:cNvSpPr/>
          <p:nvPr/>
        </p:nvSpPr>
        <p:spPr>
          <a:xfrm>
            <a:off x="647700" y="3894587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C58D56-97C9-486F-A6EE-11E48E791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23" y="4107003"/>
            <a:ext cx="1374040" cy="4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12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10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Qualitative Analysis Findings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1041400" y="2054315"/>
            <a:ext cx="5828266" cy="3387839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Rectangle: Top Corners Rounded 41">
            <a:extLst>
              <a:ext uri="{FF2B5EF4-FFF2-40B4-BE49-F238E27FC236}">
                <a16:creationId xmlns:a16="http://schemas.microsoft.com/office/drawing/2014/main" id="{538937E9-B5BD-9C32-4C3C-63D85FE5B4A6}"/>
              </a:ext>
            </a:extLst>
          </p:cNvPr>
          <p:cNvSpPr/>
          <p:nvPr/>
        </p:nvSpPr>
        <p:spPr>
          <a:xfrm>
            <a:off x="647700" y="1415846"/>
            <a:ext cx="7199129" cy="277378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Insights: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 shipping matters: “fast”, “delivery”, “first”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a strong brand: “brand”, “product”, “advantage”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Balancing cost and value: “price”, ”discount”, ”deal”, ”benefits”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Positive customer sentiment: “always”, ”everything”, ”really”, ”easy”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Aligning with Amazon’s mission: “people”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1B9D54-07B4-22A5-5967-12DD56D5B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661" y="1930400"/>
            <a:ext cx="29972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25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" name="Picture 30" descr="Amazon Logo History, Evolution and color codes">
            <a:extLst>
              <a:ext uri="{FF2B5EF4-FFF2-40B4-BE49-F238E27FC236}">
                <a16:creationId xmlns:a16="http://schemas.microsoft.com/office/drawing/2014/main" id="{02ACB817-0317-5589-A434-D20C8A5B2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454" y="5081780"/>
            <a:ext cx="838202" cy="4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Amazon Logo History, Evolution and color codes">
            <a:extLst>
              <a:ext uri="{FF2B5EF4-FFF2-40B4-BE49-F238E27FC236}">
                <a16:creationId xmlns:a16="http://schemas.microsoft.com/office/drawing/2014/main" id="{75BBC459-87A5-473A-460B-6E8E32E21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76" y="5105497"/>
            <a:ext cx="838200" cy="46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11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Qualitative Analysis Findings Continued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Top Corners Rounded 41">
            <a:extLst>
              <a:ext uri="{FF2B5EF4-FFF2-40B4-BE49-F238E27FC236}">
                <a16:creationId xmlns:a16="http://schemas.microsoft.com/office/drawing/2014/main" id="{546B93F0-30D0-2C01-7092-DD5B6C41B788}"/>
              </a:ext>
            </a:extLst>
          </p:cNvPr>
          <p:cNvSpPr/>
          <p:nvPr/>
        </p:nvSpPr>
        <p:spPr>
          <a:xfrm>
            <a:off x="604680" y="1405078"/>
            <a:ext cx="7508946" cy="274025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transactional to transformational: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Simplified Amazon shopping experience: order, shipping, delivery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Continuously delivering positive experiences and exceeding customer expectations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Fostering customer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Commitment to its customer-centric mission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528BCE-7BBF-5717-530D-B3891483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784" y="1890458"/>
            <a:ext cx="2997200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hopping, Cart icon">
            <a:extLst>
              <a:ext uri="{FF2B5EF4-FFF2-40B4-BE49-F238E27FC236}">
                <a16:creationId xmlns:a16="http://schemas.microsoft.com/office/drawing/2014/main" id="{EF5238D9-2D77-34E9-D891-CD2E9047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25" y="4853280"/>
            <a:ext cx="812727" cy="81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eps10 grey vector user solid icon or logo in simple flat trendy modern  style isolated on white background 8302512 Vector Art at Vecteezy">
            <a:extLst>
              <a:ext uri="{FF2B5EF4-FFF2-40B4-BE49-F238E27FC236}">
                <a16:creationId xmlns:a16="http://schemas.microsoft.com/office/drawing/2014/main" id="{EB198BA0-5A4E-C8ED-95FF-ABB16E792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291" y="4845839"/>
            <a:ext cx="827611" cy="82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Van, shipping, delivering, delivery, truck, transportation icon - Download  on Iconfinder">
            <a:extLst>
              <a:ext uri="{FF2B5EF4-FFF2-40B4-BE49-F238E27FC236}">
                <a16:creationId xmlns:a16="http://schemas.microsoft.com/office/drawing/2014/main" id="{E1E47134-E854-6E62-81CE-61817429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79" y="4695020"/>
            <a:ext cx="1208381" cy="120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F07320-E450-4189-1AB2-D4B9011AD53A}"/>
              </a:ext>
            </a:extLst>
          </p:cNvPr>
          <p:cNvSpPr txBox="1"/>
          <p:nvPr/>
        </p:nvSpPr>
        <p:spPr>
          <a:xfrm>
            <a:off x="2365333" y="5709810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E99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4C452-8C91-76B5-1B6A-A815BB6A3446}"/>
              </a:ext>
            </a:extLst>
          </p:cNvPr>
          <p:cNvSpPr txBox="1"/>
          <p:nvPr/>
        </p:nvSpPr>
        <p:spPr>
          <a:xfrm>
            <a:off x="3822430" y="5709810"/>
            <a:ext cx="724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E99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Shipping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CAD70-E158-97E5-6962-5B22F8519F00}"/>
              </a:ext>
            </a:extLst>
          </p:cNvPr>
          <p:cNvSpPr txBox="1"/>
          <p:nvPr/>
        </p:nvSpPr>
        <p:spPr>
          <a:xfrm>
            <a:off x="5439099" y="571890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E99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297683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EE2C92A0-7824-AD2F-D447-88A94781F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65" y="4049431"/>
            <a:ext cx="4749324" cy="23682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12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Quantitative Analysis Findings</a:t>
            </a:r>
            <a:endParaRPr lang="en-ID" sz="4000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81A2084-FF9D-1A47-52AE-948EF0890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7" y="1159294"/>
            <a:ext cx="6709969" cy="2890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1792A-31E4-517E-149C-28472CFB8E51}"/>
              </a:ext>
            </a:extLst>
          </p:cNvPr>
          <p:cNvSpPr txBox="1"/>
          <p:nvPr/>
        </p:nvSpPr>
        <p:spPr>
          <a:xfrm>
            <a:off x="6289908" y="4694149"/>
            <a:ext cx="792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p: 0.0153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EC014-09BA-800D-108B-48D1002C6CF7}"/>
              </a:ext>
            </a:extLst>
          </p:cNvPr>
          <p:cNvSpPr txBox="1"/>
          <p:nvPr/>
        </p:nvSpPr>
        <p:spPr>
          <a:xfrm>
            <a:off x="6289908" y="5461977"/>
            <a:ext cx="792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p: 0.0003</a:t>
            </a:r>
            <a:endParaRPr lang="en-US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318AF-C8BD-49B9-58E5-6BBE4DF26BC9}"/>
              </a:ext>
            </a:extLst>
          </p:cNvPr>
          <p:cNvSpPr txBox="1"/>
          <p:nvPr/>
        </p:nvSpPr>
        <p:spPr>
          <a:xfrm>
            <a:off x="5720797" y="6097373"/>
            <a:ext cx="2187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Note: </a:t>
            </a:r>
            <a:r>
              <a:rPr lang="en-US" sz="1000" dirty="0">
                <a:latin typeface="Segoe UI" panose="020B0502040204020203" pitchFamily="34" charset="0"/>
                <a:cs typeface="Segoe UI" panose="020B0502040204020203" pitchFamily="34" charset="0"/>
              </a:rPr>
              <a:t>Significant p &lt; 0.05</a:t>
            </a:r>
          </a:p>
        </p:txBody>
      </p:sp>
    </p:spTree>
    <p:extLst>
      <p:ext uri="{BB962C8B-B14F-4D97-AF65-F5344CB8AC3E}">
        <p14:creationId xmlns:p14="http://schemas.microsoft.com/office/powerpoint/2010/main" val="219973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13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Quantitative Analysis Findings Continued</a:t>
            </a:r>
            <a:endParaRPr lang="en-ID" sz="40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076954-F89C-12E8-0EEE-B9D924DEF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367030"/>
              </p:ext>
            </p:extLst>
          </p:nvPr>
        </p:nvGraphicFramePr>
        <p:xfrm>
          <a:off x="691548" y="1202175"/>
          <a:ext cx="9021762" cy="44928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859560">
                  <a:extLst>
                    <a:ext uri="{9D8B030D-6E8A-4147-A177-3AD203B41FA5}">
                      <a16:colId xmlns:a16="http://schemas.microsoft.com/office/drawing/2014/main" val="1768913452"/>
                    </a:ext>
                  </a:extLst>
                </a:gridCol>
                <a:gridCol w="4162202">
                  <a:extLst>
                    <a:ext uri="{9D8B030D-6E8A-4147-A177-3AD203B41FA5}">
                      <a16:colId xmlns:a16="http://schemas.microsoft.com/office/drawing/2014/main" val="852885356"/>
                    </a:ext>
                  </a:extLst>
                </a:gridCol>
              </a:tblGrid>
              <a:tr h="46946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094512"/>
                  </a:ext>
                </a:extLst>
              </a:tr>
              <a:tr h="67465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customer satisfaction has a positive and statistically significant impact on customer loyalty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Supported (p-value: 0.0153&lt;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7953"/>
                  </a:ext>
                </a:extLst>
              </a:tr>
              <a:tr h="876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</a:t>
                      </a:r>
                      <a:r>
                        <a:rPr lang="en-US" sz="1800" b="1" baseline="-25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: perceived value has a positive and statistically significant impact on customer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Supported (p-value: 0003 &lt; 0.05)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265325"/>
                  </a:ext>
                </a:extLst>
              </a:tr>
              <a:tr h="449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Multiple R (0.66)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Moderately strong relationship</a:t>
                      </a:r>
                    </a:p>
                    <a:p>
                      <a:endParaRPr lang="en-US" sz="18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541970"/>
                  </a:ext>
                </a:extLst>
              </a:tr>
              <a:tr h="60361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</a:t>
                      </a:r>
                      <a:r>
                        <a:rPr lang="en-US" sz="1800" b="1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 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(0.43)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Loyalty is influenced by several complex and unobservable factors. Hence, the the low score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019642"/>
                  </a:ext>
                </a:extLst>
              </a:tr>
              <a:tr h="2978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Coefficients (PV: 0.28, CS: 0.51)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Positive relationship</a:t>
                      </a:r>
                    </a:p>
                    <a:p>
                      <a:endParaRPr lang="en-US" sz="1800" b="1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9186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F77852C-7E95-6021-52B0-751C6709F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152" y="3202852"/>
            <a:ext cx="1629222" cy="4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8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14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Quantitative Analysis Findings Continued</a:t>
            </a:r>
            <a:endParaRPr lang="en-ID" sz="40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CCD852-2BB5-912B-BFE4-B23CD724FA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394" y="4379373"/>
            <a:ext cx="1054617" cy="318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E14521-88C4-B1AA-F809-16DBFE2113CC}"/>
              </a:ext>
            </a:extLst>
          </p:cNvPr>
          <p:cNvSpPr txBox="1"/>
          <p:nvPr/>
        </p:nvSpPr>
        <p:spPr>
          <a:xfrm>
            <a:off x="8817399" y="2872877"/>
            <a:ext cx="244460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 Members are </a:t>
            </a:r>
            <a:r>
              <a:rPr lang="en-US" sz="2000" b="1" dirty="0">
                <a:solidFill>
                  <a:srgbClr val="ED7D3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14 % </a:t>
            </a: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likely to recommend Amazon to friends and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B1A70BBE-1B9E-996D-B8F1-EAAF8BA3C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43" y="1662470"/>
            <a:ext cx="7337631" cy="1654801"/>
          </a:xfrm>
          <a:prstGeom prst="rect">
            <a:avLst/>
          </a:prstGeom>
        </p:spPr>
      </p:pic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579F5F55-D613-E68B-ACDC-C9803749F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51" y="3711040"/>
            <a:ext cx="7373601" cy="165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1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15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Quantitative Analysis Findings Continued</a:t>
            </a:r>
            <a:endParaRPr lang="en-ID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A48986-C118-B66D-1FA1-D3D779A016ED}"/>
              </a:ext>
            </a:extLst>
          </p:cNvPr>
          <p:cNvSpPr txBox="1"/>
          <p:nvPr/>
        </p:nvSpPr>
        <p:spPr>
          <a:xfrm>
            <a:off x="981766" y="1263074"/>
            <a:ext cx="30002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98% </a:t>
            </a:r>
          </a:p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 participants are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 satisfied 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satisfied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their overall shopping experience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E3BC32-737C-2916-B633-9354FBE71822}"/>
              </a:ext>
            </a:extLst>
          </p:cNvPr>
          <p:cNvSpPr txBox="1"/>
          <p:nvPr/>
        </p:nvSpPr>
        <p:spPr>
          <a:xfrm>
            <a:off x="4631192" y="1236596"/>
            <a:ext cx="3131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97 %</a:t>
            </a:r>
          </a:p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 participants are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 likely 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likely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repurchase in the future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0BE4C-1084-DF27-0519-BF9E7A671EA3}"/>
              </a:ext>
            </a:extLst>
          </p:cNvPr>
          <p:cNvSpPr txBox="1"/>
          <p:nvPr/>
        </p:nvSpPr>
        <p:spPr>
          <a:xfrm>
            <a:off x="8314137" y="1236596"/>
            <a:ext cx="326048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96 % </a:t>
            </a:r>
          </a:p>
          <a:p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participants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strongly agree 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agree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that their orders are typically delivered within the estimated timeframe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B233DF-9776-8A3A-A57F-1A23CB8CC3E9}"/>
              </a:ext>
            </a:extLst>
          </p:cNvPr>
          <p:cNvSpPr txBox="1"/>
          <p:nvPr/>
        </p:nvSpPr>
        <p:spPr>
          <a:xfrm>
            <a:off x="1014414" y="3783967"/>
            <a:ext cx="32604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89 %</a:t>
            </a:r>
          </a:p>
          <a:p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participants rate the quality of products given the prices they pay as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excellent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1800" b="1" dirty="0">
                <a:solidFill>
                  <a:srgbClr val="DE84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</a:t>
            </a: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C1323D-074F-0680-DBDF-016AD2A0A96E}"/>
              </a:ext>
            </a:extLst>
          </p:cNvPr>
          <p:cNvSpPr txBox="1"/>
          <p:nvPr/>
        </p:nvSpPr>
        <p:spPr>
          <a:xfrm>
            <a:off x="4631192" y="3729586"/>
            <a:ext cx="28571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39 % </a:t>
            </a:r>
          </a:p>
          <a:p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participants would not be willing to pay higher prices for Amazon 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51A17E-082E-1354-0935-620D0D090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49" y="4694032"/>
            <a:ext cx="1312283" cy="39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7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34F297F-6DA0-4F61-B941-540E3F8263F8}"/>
              </a:ext>
            </a:extLst>
          </p:cNvPr>
          <p:cNvSpPr/>
          <p:nvPr/>
        </p:nvSpPr>
        <p:spPr>
          <a:xfrm>
            <a:off x="0" y="0"/>
            <a:ext cx="5708821" cy="623728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593934" y="2099749"/>
            <a:ext cx="4451605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>
                <a:solidFill>
                  <a:schemeClr val="bg1"/>
                </a:solidFill>
              </a:rPr>
              <a:t>Recommendations</a:t>
            </a:r>
            <a:endParaRPr lang="en-ID" sz="40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33B61B-A66C-4D9B-ADA5-5BB77717EF33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473136DB-9AC0-4F90-9DFA-703BE322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16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0A0DB-41E0-46F6-8533-1B11BDE9FB28}"/>
              </a:ext>
            </a:extLst>
          </p:cNvPr>
          <p:cNvSpPr/>
          <p:nvPr/>
        </p:nvSpPr>
        <p:spPr>
          <a:xfrm>
            <a:off x="647700" y="2099749"/>
            <a:ext cx="4038600" cy="229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C110FC6-9134-45CF-989A-42E628507CD5}"/>
              </a:ext>
            </a:extLst>
          </p:cNvPr>
          <p:cNvSpPr/>
          <p:nvPr/>
        </p:nvSpPr>
        <p:spPr>
          <a:xfrm>
            <a:off x="647701" y="4953238"/>
            <a:ext cx="3864124" cy="6993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37E5979-8EF4-445F-BDB3-4DE590B376B1}"/>
              </a:ext>
            </a:extLst>
          </p:cNvPr>
          <p:cNvSpPr/>
          <p:nvPr/>
        </p:nvSpPr>
        <p:spPr>
          <a:xfrm>
            <a:off x="5350653" y="2856015"/>
            <a:ext cx="760366" cy="742405"/>
          </a:xfrm>
          <a:prstGeom prst="roundRect">
            <a:avLst>
              <a:gd name="adj" fmla="val 5377"/>
            </a:avLst>
          </a:prstGeom>
          <a:solidFill>
            <a:srgbClr val="1A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EC799BA-DBEC-408C-B29A-69E57AC70E7A}"/>
              </a:ext>
            </a:extLst>
          </p:cNvPr>
          <p:cNvSpPr/>
          <p:nvPr/>
        </p:nvSpPr>
        <p:spPr>
          <a:xfrm>
            <a:off x="5334000" y="1523994"/>
            <a:ext cx="760366" cy="742405"/>
          </a:xfrm>
          <a:prstGeom prst="roundRect">
            <a:avLst>
              <a:gd name="adj" fmla="val 5377"/>
            </a:avLst>
          </a:prstGeom>
          <a:solidFill>
            <a:srgbClr val="1A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9286379-4C74-4B8C-926B-78B197A4A039}"/>
              </a:ext>
            </a:extLst>
          </p:cNvPr>
          <p:cNvSpPr/>
          <p:nvPr/>
        </p:nvSpPr>
        <p:spPr>
          <a:xfrm>
            <a:off x="5380515" y="4129936"/>
            <a:ext cx="760366" cy="742405"/>
          </a:xfrm>
          <a:prstGeom prst="roundRect">
            <a:avLst>
              <a:gd name="adj" fmla="val 5377"/>
            </a:avLst>
          </a:prstGeom>
          <a:solidFill>
            <a:srgbClr val="1A2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C93839-B40D-41E3-B0CB-981C4FF768F0}"/>
              </a:ext>
            </a:extLst>
          </p:cNvPr>
          <p:cNvSpPr txBox="1"/>
          <p:nvPr/>
        </p:nvSpPr>
        <p:spPr>
          <a:xfrm>
            <a:off x="6371771" y="1517256"/>
            <a:ext cx="5172530" cy="725714"/>
          </a:xfrm>
          <a:prstGeom prst="rect">
            <a:avLst/>
          </a:prstGeom>
          <a:noFill/>
        </p:spPr>
        <p:txBody>
          <a:bodyPr wrap="square" lIns="0" tIns="0" rIns="0" rtlCol="0" anchor="ctr" anchorCtr="0">
            <a:noAutofit/>
          </a:bodyPr>
          <a:lstStyle/>
          <a:p>
            <a:r>
              <a:rPr lang="da-DK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Further research other factors affecting loyalty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903CD5-E44D-4864-A8A5-890BC630A6F6}"/>
              </a:ext>
            </a:extLst>
          </p:cNvPr>
          <p:cNvSpPr txBox="1"/>
          <p:nvPr/>
        </p:nvSpPr>
        <p:spPr>
          <a:xfrm>
            <a:off x="6371771" y="3014835"/>
            <a:ext cx="5172530" cy="725714"/>
          </a:xfrm>
          <a:prstGeom prst="rect">
            <a:avLst/>
          </a:prstGeom>
          <a:noFill/>
        </p:spPr>
        <p:txBody>
          <a:bodyPr wrap="square" lIns="0" tIns="0" rIns="0" rtlCol="0" anchor="ctr" anchorCtr="0">
            <a:noAutofit/>
          </a:bodyPr>
          <a:lstStyle/>
          <a:p>
            <a:r>
              <a:rPr lang="da-DK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Increase Amazon Prime members</a:t>
            </a:r>
          </a:p>
          <a:p>
            <a:endParaRPr lang="da-DK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B60CAD-3819-486C-9119-14A21C418A25}"/>
              </a:ext>
            </a:extLst>
          </p:cNvPr>
          <p:cNvSpPr txBox="1"/>
          <p:nvPr/>
        </p:nvSpPr>
        <p:spPr>
          <a:xfrm>
            <a:off x="6371771" y="4280352"/>
            <a:ext cx="5172530" cy="725714"/>
          </a:xfrm>
          <a:prstGeom prst="rect">
            <a:avLst/>
          </a:prstGeom>
          <a:noFill/>
        </p:spPr>
        <p:txBody>
          <a:bodyPr wrap="square" lIns="0" tIns="0" rIns="0" rtlCol="0" anchor="ctr" anchorCtr="0">
            <a:noAutofit/>
          </a:bodyPr>
          <a:lstStyle/>
          <a:p>
            <a:r>
              <a:rPr lang="da-DK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Gather and act on customer feedback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2F9693-8AB3-4DD7-BCC6-58B7BC4DC09B}"/>
              </a:ext>
            </a:extLst>
          </p:cNvPr>
          <p:cNvCxnSpPr/>
          <p:nvPr/>
        </p:nvCxnSpPr>
        <p:spPr>
          <a:xfrm>
            <a:off x="6371771" y="2391341"/>
            <a:ext cx="51845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174C80E-6D49-4B0C-8427-3D2354B453AA}"/>
              </a:ext>
            </a:extLst>
          </p:cNvPr>
          <p:cNvCxnSpPr/>
          <p:nvPr/>
        </p:nvCxnSpPr>
        <p:spPr>
          <a:xfrm>
            <a:off x="6371771" y="3740549"/>
            <a:ext cx="51845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8C3B6A0-0C1F-4998-BC4D-1A4549E9F7B5}"/>
              </a:ext>
            </a:extLst>
          </p:cNvPr>
          <p:cNvCxnSpPr/>
          <p:nvPr/>
        </p:nvCxnSpPr>
        <p:spPr>
          <a:xfrm>
            <a:off x="6371771" y="4977252"/>
            <a:ext cx="518457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98A6461-A08A-7B30-E962-8C294ECB6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978" y="5157549"/>
            <a:ext cx="1135570" cy="342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026601-FF80-F8B4-569E-6C57FFD1B72E}"/>
              </a:ext>
            </a:extLst>
          </p:cNvPr>
          <p:cNvSpPr txBox="1"/>
          <p:nvPr/>
        </p:nvSpPr>
        <p:spPr>
          <a:xfrm>
            <a:off x="5541910" y="1682282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B198F4-1236-129B-D552-9A1CAD4F8608}"/>
              </a:ext>
            </a:extLst>
          </p:cNvPr>
          <p:cNvSpPr txBox="1"/>
          <p:nvPr/>
        </p:nvSpPr>
        <p:spPr>
          <a:xfrm>
            <a:off x="5554312" y="3004563"/>
            <a:ext cx="42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C0963-86A8-5DE5-31E2-E7CD52C39D5B}"/>
              </a:ext>
            </a:extLst>
          </p:cNvPr>
          <p:cNvSpPr txBox="1"/>
          <p:nvPr/>
        </p:nvSpPr>
        <p:spPr>
          <a:xfrm>
            <a:off x="5563855" y="4280352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93204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en working from home">
            <a:extLst>
              <a:ext uri="{FF2B5EF4-FFF2-40B4-BE49-F238E27FC236}">
                <a16:creationId xmlns:a16="http://schemas.microsoft.com/office/drawing/2014/main" id="{FF60FCF8-54C5-4679-8FF5-820B26D140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t="70751" r="2934" b="3084"/>
          <a:stretch/>
        </p:blipFill>
        <p:spPr>
          <a:xfrm>
            <a:off x="1" y="1219200"/>
            <a:ext cx="12192000" cy="2209800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Conclusion</a:t>
            </a:r>
            <a:endParaRPr lang="en-ID" sz="4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0882295-2DAA-4FE9-A064-3FCDBBB18B20}"/>
              </a:ext>
            </a:extLst>
          </p:cNvPr>
          <p:cNvSpPr/>
          <p:nvPr/>
        </p:nvSpPr>
        <p:spPr>
          <a:xfrm>
            <a:off x="0" y="1220322"/>
            <a:ext cx="12192000" cy="2209799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255EC44D-8B75-4A21-B383-828C8502BAAB}"/>
              </a:ext>
            </a:extLst>
          </p:cNvPr>
          <p:cNvSpPr/>
          <p:nvPr/>
        </p:nvSpPr>
        <p:spPr>
          <a:xfrm>
            <a:off x="2195339" y="2751774"/>
            <a:ext cx="2117344" cy="3438072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Top Corners Rounded 66">
            <a:extLst>
              <a:ext uri="{FF2B5EF4-FFF2-40B4-BE49-F238E27FC236}">
                <a16:creationId xmlns:a16="http://schemas.microsoft.com/office/drawing/2014/main" id="{38F9E96F-2CF1-45DC-9F8B-3E21948F377E}"/>
              </a:ext>
            </a:extLst>
          </p:cNvPr>
          <p:cNvSpPr/>
          <p:nvPr/>
        </p:nvSpPr>
        <p:spPr>
          <a:xfrm>
            <a:off x="5001102" y="2751774"/>
            <a:ext cx="2117344" cy="3438072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: Top Corners Rounded 67">
            <a:extLst>
              <a:ext uri="{FF2B5EF4-FFF2-40B4-BE49-F238E27FC236}">
                <a16:creationId xmlns:a16="http://schemas.microsoft.com/office/drawing/2014/main" id="{CD10FED1-428B-416C-B913-53B0A6F777E7}"/>
              </a:ext>
            </a:extLst>
          </p:cNvPr>
          <p:cNvSpPr/>
          <p:nvPr/>
        </p:nvSpPr>
        <p:spPr>
          <a:xfrm>
            <a:off x="7806865" y="2751774"/>
            <a:ext cx="2117344" cy="3438072"/>
          </a:xfrm>
          <a:prstGeom prst="round2SameRect">
            <a:avLst>
              <a:gd name="adj1" fmla="val 1014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2B69DEAD-B311-4252-BE99-0527998094E0}"/>
              </a:ext>
            </a:extLst>
          </p:cNvPr>
          <p:cNvSpPr txBox="1">
            <a:spLocks/>
          </p:cNvSpPr>
          <p:nvPr/>
        </p:nvSpPr>
        <p:spPr>
          <a:xfrm>
            <a:off x="2300978" y="3557727"/>
            <a:ext cx="1833850" cy="20799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Loyalty is a complex phenomenon impacted by several unobservable factors</a:t>
            </a:r>
          </a:p>
          <a:p>
            <a:pPr algn="ctr">
              <a:lnSpc>
                <a:spcPct val="100000"/>
              </a:lnSpc>
            </a:pPr>
            <a:endParaRPr lang="en-US" sz="14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440CC33-3FCF-4529-98CA-774E5D6D81E5}"/>
              </a:ext>
            </a:extLst>
          </p:cNvPr>
          <p:cNvSpPr/>
          <p:nvPr/>
        </p:nvSpPr>
        <p:spPr>
          <a:xfrm>
            <a:off x="2623544" y="6141722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654A3FB5-983D-4682-8C47-13DC38259F87}"/>
              </a:ext>
            </a:extLst>
          </p:cNvPr>
          <p:cNvSpPr txBox="1">
            <a:spLocks/>
          </p:cNvSpPr>
          <p:nvPr/>
        </p:nvSpPr>
        <p:spPr>
          <a:xfrm>
            <a:off x="5308552" y="3462555"/>
            <a:ext cx="1448404" cy="13126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loyalty driver: Customer Satisfaction</a:t>
            </a:r>
            <a:endParaRPr lang="en-US" sz="14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37D7E342-EC5B-46D2-878E-36FD6AA68457}"/>
              </a:ext>
            </a:extLst>
          </p:cNvPr>
          <p:cNvSpPr txBox="1">
            <a:spLocks/>
          </p:cNvSpPr>
          <p:nvPr/>
        </p:nvSpPr>
        <p:spPr>
          <a:xfrm>
            <a:off x="8095162" y="3462555"/>
            <a:ext cx="1652684" cy="166641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Effective customer-centric driven attitude</a:t>
            </a:r>
          </a:p>
          <a:p>
            <a:pPr algn="ctr">
              <a:lnSpc>
                <a:spcPct val="100000"/>
              </a:lnSpc>
            </a:pPr>
            <a:endParaRPr lang="en-US" sz="16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00000"/>
              </a:lnSpc>
            </a:pPr>
            <a:endParaRPr lang="en-US" sz="14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7D10763E-DE46-4EF0-B9F6-96F9807FB416}"/>
              </a:ext>
            </a:extLst>
          </p:cNvPr>
          <p:cNvSpPr txBox="1">
            <a:spLocks/>
          </p:cNvSpPr>
          <p:nvPr/>
        </p:nvSpPr>
        <p:spPr>
          <a:xfrm>
            <a:off x="7576344" y="3774282"/>
            <a:ext cx="1448404" cy="20799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endParaRPr lang="en-US" sz="14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99B312C6-33D0-4E32-8845-DF06CFF82AB9}"/>
              </a:ext>
            </a:extLst>
          </p:cNvPr>
          <p:cNvSpPr/>
          <p:nvPr/>
        </p:nvSpPr>
        <p:spPr>
          <a:xfrm>
            <a:off x="5501640" y="6176010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BB4BA0AD-F49B-412F-89C2-973233DE97F7}"/>
              </a:ext>
            </a:extLst>
          </p:cNvPr>
          <p:cNvSpPr/>
          <p:nvPr/>
        </p:nvSpPr>
        <p:spPr>
          <a:xfrm>
            <a:off x="8290084" y="6189846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1A54B34-7517-4E3E-B92E-F25BB1658E0D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Slide Number Placeholder 3">
            <a:extLst>
              <a:ext uri="{FF2B5EF4-FFF2-40B4-BE49-F238E27FC236}">
                <a16:creationId xmlns:a16="http://schemas.microsoft.com/office/drawing/2014/main" id="{9F36B33E-3DB9-4957-91F0-FD2BB0A9B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17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F3922EA-F0E7-4848-B7A0-8F5A1BBC844D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0" descr="Detail Amazon Logo Images Koleksi Nomer 54">
            <a:extLst>
              <a:ext uri="{FF2B5EF4-FFF2-40B4-BE49-F238E27FC236}">
                <a16:creationId xmlns:a16="http://schemas.microsoft.com/office/drawing/2014/main" id="{190A137E-600C-DB28-2304-404594789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547" y="2751774"/>
            <a:ext cx="648713" cy="64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Detail Amazon Logo Images Koleksi Nomer 54">
            <a:extLst>
              <a:ext uri="{FF2B5EF4-FFF2-40B4-BE49-F238E27FC236}">
                <a16:creationId xmlns:a16="http://schemas.microsoft.com/office/drawing/2014/main" id="{5CE9A803-2B3E-43E4-BEE9-491141BE8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18" y="2751774"/>
            <a:ext cx="677226" cy="6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Detail Amazon Logo Images Koleksi Nomer 54">
            <a:extLst>
              <a:ext uri="{FF2B5EF4-FFF2-40B4-BE49-F238E27FC236}">
                <a16:creationId xmlns:a16="http://schemas.microsoft.com/office/drawing/2014/main" id="{9771BE17-EEA0-FC3F-0793-8838D4D8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148" y="2750653"/>
            <a:ext cx="648713" cy="64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651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18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4757358" y="2245492"/>
            <a:ext cx="5775963" cy="1623436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9600" dirty="0"/>
              <a:t>Q&amp;A</a:t>
            </a:r>
            <a:endParaRPr lang="en-ID" sz="96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Text Placeholder 2">
            <a:extLst>
              <a:ext uri="{FF2B5EF4-FFF2-40B4-BE49-F238E27FC236}">
                <a16:creationId xmlns:a16="http://schemas.microsoft.com/office/drawing/2014/main" id="{4D602212-BEFF-4B37-BC82-1A40F5731F77}"/>
              </a:ext>
            </a:extLst>
          </p:cNvPr>
          <p:cNvSpPr txBox="1">
            <a:spLocks/>
          </p:cNvSpPr>
          <p:nvPr/>
        </p:nvSpPr>
        <p:spPr>
          <a:xfrm>
            <a:off x="1041400" y="4927688"/>
            <a:ext cx="10079681" cy="10043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096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19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References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Text Placeholder 2">
            <a:extLst>
              <a:ext uri="{FF2B5EF4-FFF2-40B4-BE49-F238E27FC236}">
                <a16:creationId xmlns:a16="http://schemas.microsoft.com/office/drawing/2014/main" id="{4D602212-BEFF-4B37-BC82-1A40F5731F77}"/>
              </a:ext>
            </a:extLst>
          </p:cNvPr>
          <p:cNvSpPr txBox="1">
            <a:spLocks/>
          </p:cNvSpPr>
          <p:nvPr/>
        </p:nvSpPr>
        <p:spPr>
          <a:xfrm>
            <a:off x="1041400" y="4927688"/>
            <a:ext cx="10079681" cy="10043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Top Corners Rounded 41">
            <a:extLst>
              <a:ext uri="{FF2B5EF4-FFF2-40B4-BE49-F238E27FC236}">
                <a16:creationId xmlns:a16="http://schemas.microsoft.com/office/drawing/2014/main" id="{538937E9-B5BD-9C32-4C3C-63D85FE5B4A6}"/>
              </a:ext>
            </a:extLst>
          </p:cNvPr>
          <p:cNvSpPr/>
          <p:nvPr/>
        </p:nvSpPr>
        <p:spPr>
          <a:xfrm>
            <a:off x="638175" y="1247070"/>
            <a:ext cx="10906125" cy="438220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Connolly, B. (2023, October 27). </a:t>
            </a:r>
            <a:r>
              <a:rPr lang="en-US" sz="1600" i="1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2023 Amazon Statistics: Daily Sales, Revenue Growth &amp; Users</a:t>
            </a:r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Jungle Scout. https://www.junglescout.com/blog/amazon-statistics/ </a:t>
            </a:r>
          </a:p>
          <a:p>
            <a:endParaRPr lang="en-US" sz="1600" dirty="0">
              <a:solidFill>
                <a:srgbClr val="1A232E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Desjardins, J. (2019, March 11). </a:t>
            </a:r>
            <a:r>
              <a:rPr lang="en-US" sz="1600" i="1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 extraordinary size of Amazon in one chart</a:t>
            </a:r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Visual Capitalist. https://www.visualcapitalist.com/extraordinary-size-amazon-one-chart/#:~:text=It’s%20bigger%20than%20most%20brick%20and%20mortar%20retailers%20together&amp;text=Amazon%20takes%20the%20cake%2C%20and%20its%20no%20contest.&amp;text=However%2C%20it’s%20not%20enough%20to,market%20capitalization%20in%20the%20world. </a:t>
            </a:r>
          </a:p>
          <a:p>
            <a:endParaRPr lang="en-US" sz="16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Eurico, S., Oom do Valle, P., &amp; Albino Silva, J. (2013). Satisfaction in tourism-related higher education: The graduates’ perspective. </a:t>
            </a:r>
            <a:r>
              <a:rPr lang="en-US" sz="1600" i="1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International Journal of Academic Research</a:t>
            </a:r>
            <a:r>
              <a:rPr lang="en-US" sz="1600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i="1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1600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(4), 35–49. https://</a:t>
            </a:r>
            <a:r>
              <a:rPr lang="en-US" sz="1600" dirty="0" err="1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doi.org</a:t>
            </a:r>
            <a:r>
              <a:rPr lang="en-US" sz="1600" dirty="0">
                <a:solidFill>
                  <a:srgbClr val="232F3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/10.7813/2075-4124.2013/5-4/b.5 </a:t>
            </a:r>
          </a:p>
          <a:p>
            <a:endParaRPr lang="en-ID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Gillman, M. (2023, February 7). </a:t>
            </a:r>
            <a:r>
              <a:rPr lang="en-US" sz="1600" i="1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Everything owned by Amazon</a:t>
            </a:r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SMB Compass. https://</a:t>
            </a:r>
            <a:r>
              <a:rPr lang="en-US" sz="1600" dirty="0" err="1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www.smbcompass.com</a:t>
            </a:r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/everything-owned-by-amazon/ </a:t>
            </a:r>
          </a:p>
          <a:p>
            <a:endParaRPr lang="en-ID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 About Amazon. (2020, September 18). </a:t>
            </a:r>
            <a:r>
              <a:rPr lang="en-US" sz="1600" i="1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Who we are: Amazon</a:t>
            </a:r>
            <a:r>
              <a:rPr lang="en-US" sz="1600" dirty="0">
                <a:solidFill>
                  <a:srgbClr val="1A232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 US About Amazon. https://www.aboutamazon.com/about-us </a:t>
            </a:r>
          </a:p>
        </p:txBody>
      </p:sp>
    </p:spTree>
    <p:extLst>
      <p:ext uri="{BB962C8B-B14F-4D97-AF65-F5344CB8AC3E}">
        <p14:creationId xmlns:p14="http://schemas.microsoft.com/office/powerpoint/2010/main" val="276701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Woman celebrating in caf�">
            <a:extLst>
              <a:ext uri="{FF2B5EF4-FFF2-40B4-BE49-F238E27FC236}">
                <a16:creationId xmlns:a16="http://schemas.microsoft.com/office/drawing/2014/main" id="{26776350-25AC-48A8-A296-095379F4F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8" t="2184" r="47658"/>
          <a:stretch/>
        </p:blipFill>
        <p:spPr>
          <a:xfrm>
            <a:off x="0" y="0"/>
            <a:ext cx="39624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22D448-BC9F-4DA2-91FC-1C5D2251878C}"/>
              </a:ext>
            </a:extLst>
          </p:cNvPr>
          <p:cNvSpPr/>
          <p:nvPr/>
        </p:nvSpPr>
        <p:spPr>
          <a:xfrm>
            <a:off x="1" y="-11806"/>
            <a:ext cx="3962400" cy="6869806"/>
          </a:xfrm>
          <a:prstGeom prst="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8CF5DB6-A827-42BA-AEAD-9981A42A3AB2}"/>
              </a:ext>
            </a:extLst>
          </p:cNvPr>
          <p:cNvSpPr txBox="1">
            <a:spLocks/>
          </p:cNvSpPr>
          <p:nvPr/>
        </p:nvSpPr>
        <p:spPr>
          <a:xfrm>
            <a:off x="667657" y="2091224"/>
            <a:ext cx="2370817" cy="1337776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solidFill>
                  <a:schemeClr val="bg1"/>
                </a:solidFill>
              </a:rPr>
              <a:t>Table of Contents</a:t>
            </a:r>
            <a:endParaRPr lang="en-ID" sz="4000" dirty="0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2</a:t>
            </a:fld>
            <a:endParaRPr lang="en-ID" sz="1050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EA39CC8-CF52-4DA8-A267-FDAA8FF6436F}"/>
              </a:ext>
            </a:extLst>
          </p:cNvPr>
          <p:cNvGrpSpPr/>
          <p:nvPr/>
        </p:nvGrpSpPr>
        <p:grpSpPr>
          <a:xfrm>
            <a:off x="667658" y="1204985"/>
            <a:ext cx="602513" cy="625248"/>
            <a:chOff x="4870450" y="2890838"/>
            <a:chExt cx="336551" cy="349250"/>
          </a:xfrm>
          <a:noFill/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A20C0A25-F553-416F-BD8A-D507BC5CE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2890838"/>
              <a:ext cx="239713" cy="319088"/>
            </a:xfrm>
            <a:custGeom>
              <a:avLst/>
              <a:gdLst>
                <a:gd name="T0" fmla="*/ 64 w 64"/>
                <a:gd name="T1" fmla="*/ 84 h 84"/>
                <a:gd name="T2" fmla="*/ 6 w 64"/>
                <a:gd name="T3" fmla="*/ 84 h 84"/>
                <a:gd name="T4" fmla="*/ 0 w 64"/>
                <a:gd name="T5" fmla="*/ 78 h 84"/>
                <a:gd name="T6" fmla="*/ 0 w 64"/>
                <a:gd name="T7" fmla="*/ 6 h 84"/>
                <a:gd name="T8" fmla="*/ 6 w 64"/>
                <a:gd name="T9" fmla="*/ 0 h 84"/>
                <a:gd name="T10" fmla="*/ 58 w 64"/>
                <a:gd name="T11" fmla="*/ 0 h 84"/>
                <a:gd name="T12" fmla="*/ 64 w 64"/>
                <a:gd name="T13" fmla="*/ 6 h 84"/>
                <a:gd name="T14" fmla="*/ 64 w 64"/>
                <a:gd name="T15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84">
                  <a:moveTo>
                    <a:pt x="64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1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1" y="0"/>
                    <a:pt x="64" y="3"/>
                    <a:pt x="64" y="6"/>
                  </a:cubicBezTo>
                  <a:cubicBezTo>
                    <a:pt x="64" y="60"/>
                    <a:pt x="64" y="60"/>
                    <a:pt x="64" y="60"/>
                  </a:cubicBezTo>
                </a:path>
              </a:pathLst>
            </a:cu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164CAE5B-2CAB-44B6-A3CE-66CB100F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9025" y="2921000"/>
              <a:ext cx="188913" cy="227013"/>
            </a:xfrm>
            <a:custGeom>
              <a:avLst/>
              <a:gdLst>
                <a:gd name="T0" fmla="*/ 119 w 119"/>
                <a:gd name="T1" fmla="*/ 143 h 143"/>
                <a:gd name="T2" fmla="*/ 0 w 119"/>
                <a:gd name="T3" fmla="*/ 143 h 143"/>
                <a:gd name="T4" fmla="*/ 0 w 119"/>
                <a:gd name="T5" fmla="*/ 0 h 143"/>
                <a:gd name="T6" fmla="*/ 114 w 119"/>
                <a:gd name="T7" fmla="*/ 0 h 143"/>
                <a:gd name="T8" fmla="*/ 114 w 119"/>
                <a:gd name="T9" fmla="*/ 1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43">
                  <a:moveTo>
                    <a:pt x="119" y="143"/>
                  </a:moveTo>
                  <a:lnTo>
                    <a:pt x="0" y="143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110"/>
                  </a:lnTo>
                </a:path>
              </a:pathLst>
            </a:custGeom>
            <a:grpFill/>
            <a:ln w="14288" cap="rnd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06C2A14-EE81-40F0-99F8-9E30481C2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0163" y="3035300"/>
              <a:ext cx="96838" cy="204788"/>
            </a:xfrm>
            <a:custGeom>
              <a:avLst/>
              <a:gdLst>
                <a:gd name="T0" fmla="*/ 26 w 26"/>
                <a:gd name="T1" fmla="*/ 54 h 54"/>
                <a:gd name="T2" fmla="*/ 14 w 26"/>
                <a:gd name="T3" fmla="*/ 38 h 54"/>
                <a:gd name="T4" fmla="*/ 14 w 26"/>
                <a:gd name="T5" fmla="*/ 20 h 54"/>
                <a:gd name="T6" fmla="*/ 0 w 26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54">
                  <a:moveTo>
                    <a:pt x="26" y="54"/>
                  </a:moveTo>
                  <a:cubicBezTo>
                    <a:pt x="14" y="38"/>
                    <a:pt x="14" y="38"/>
                    <a:pt x="14" y="3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3"/>
                    <a:pt x="8" y="7"/>
                    <a:pt x="0" y="0"/>
                  </a:cubicBezTo>
                </a:path>
              </a:pathLst>
            </a:custGeom>
            <a:grpFill/>
            <a:ln w="14288" cap="rnd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21B1F2E-6307-403A-9D20-A7C8FA733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090863"/>
              <a:ext cx="71438" cy="149225"/>
            </a:xfrm>
            <a:custGeom>
              <a:avLst/>
              <a:gdLst>
                <a:gd name="T0" fmla="*/ 17 w 19"/>
                <a:gd name="T1" fmla="*/ 11 h 39"/>
                <a:gd name="T2" fmla="*/ 8 w 19"/>
                <a:gd name="T3" fmla="*/ 2 h 39"/>
                <a:gd name="T4" fmla="*/ 2 w 19"/>
                <a:gd name="T5" fmla="*/ 2 h 39"/>
                <a:gd name="T6" fmla="*/ 2 w 19"/>
                <a:gd name="T7" fmla="*/ 8 h 39"/>
                <a:gd name="T8" fmla="*/ 11 w 19"/>
                <a:gd name="T9" fmla="*/ 21 h 39"/>
                <a:gd name="T10" fmla="*/ 11 w 19"/>
                <a:gd name="T11" fmla="*/ 25 h 39"/>
                <a:gd name="T12" fmla="*/ 19 w 19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7" y="11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4"/>
                    <a:pt x="1" y="7"/>
                    <a:pt x="2" y="8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5"/>
                  </a:cubicBezTo>
                  <a:cubicBezTo>
                    <a:pt x="11" y="29"/>
                    <a:pt x="19" y="39"/>
                    <a:pt x="19" y="39"/>
                  </a:cubicBezTo>
                </a:path>
              </a:pathLst>
            </a:custGeom>
            <a:grpFill/>
            <a:ln w="14288" cap="rnd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AEA4A76F-9AAA-40E5-B50C-76132F476E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3178175"/>
              <a:ext cx="58738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Oval 15">
              <a:extLst>
                <a:ext uri="{FF2B5EF4-FFF2-40B4-BE49-F238E27FC236}">
                  <a16:creationId xmlns:a16="http://schemas.microsoft.com/office/drawing/2014/main" id="{D7254183-A7A8-401D-BF11-402EF5BCB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838" y="3171825"/>
              <a:ext cx="14288" cy="14288"/>
            </a:xfrm>
            <a:prstGeom prst="ellipse">
              <a:avLst/>
            </a:prstGeom>
            <a:grpFill/>
            <a:ln w="9525">
              <a:solidFill>
                <a:srgbClr val="FE99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2DCAECC7-CE0B-4836-B838-7801E6014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7613" y="3171825"/>
              <a:ext cx="14288" cy="14288"/>
            </a:xfrm>
            <a:prstGeom prst="ellipse">
              <a:avLst/>
            </a:prstGeom>
            <a:grpFill/>
            <a:ln w="9525">
              <a:solidFill>
                <a:srgbClr val="FE99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3EC5E28E-7243-43C6-8CF8-B9F6E6D53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3087688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Line 18">
              <a:extLst>
                <a:ext uri="{FF2B5EF4-FFF2-40B4-BE49-F238E27FC236}">
                  <a16:creationId xmlns:a16="http://schemas.microsoft.com/office/drawing/2014/main" id="{22345308-8E81-43E6-94E3-EE0CA83613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3057525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Line 19">
              <a:extLst>
                <a:ext uri="{FF2B5EF4-FFF2-40B4-BE49-F238E27FC236}">
                  <a16:creationId xmlns:a16="http://schemas.microsoft.com/office/drawing/2014/main" id="{8570445A-8BA9-46FF-801B-285BFD118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3027363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Line 20">
              <a:extLst>
                <a:ext uri="{FF2B5EF4-FFF2-40B4-BE49-F238E27FC236}">
                  <a16:creationId xmlns:a16="http://schemas.microsoft.com/office/drawing/2014/main" id="{00EB17EC-8D45-4F9E-83E8-4CA002D07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2997200"/>
              <a:ext cx="10477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0AEA3EB2-9AAE-4CB3-8EBD-B64B1D9E8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7125" y="2967038"/>
              <a:ext cx="60325" cy="0"/>
            </a:xfrm>
            <a:prstGeom prst="line">
              <a:avLst/>
            </a:prstGeom>
            <a:grpFill/>
            <a:ln w="14288" cap="flat">
              <a:solidFill>
                <a:srgbClr val="FE99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B2B026D-ED89-452F-AAB4-AE7AFCFB3785}"/>
              </a:ext>
            </a:extLst>
          </p:cNvPr>
          <p:cNvSpPr/>
          <p:nvPr/>
        </p:nvSpPr>
        <p:spPr>
          <a:xfrm>
            <a:off x="3292928" y="3412111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Demographics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31DC4DD-BD62-47E1-9142-1DD02071653D}"/>
              </a:ext>
            </a:extLst>
          </p:cNvPr>
          <p:cNvSpPr/>
          <p:nvPr/>
        </p:nvSpPr>
        <p:spPr>
          <a:xfrm>
            <a:off x="3637643" y="3512242"/>
            <a:ext cx="5386614" cy="474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endParaRPr lang="en-US" sz="1600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705917-DB5B-4084-A6CB-68F3EBE56B1E}"/>
              </a:ext>
            </a:extLst>
          </p:cNvPr>
          <p:cNvSpPr/>
          <p:nvPr/>
        </p:nvSpPr>
        <p:spPr>
          <a:xfrm>
            <a:off x="667657" y="3786081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B0C8F0B7-5C70-4F4B-B602-F49FD5F21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80" y="3998497"/>
            <a:ext cx="1374040" cy="414489"/>
          </a:xfrm>
          <a:prstGeom prst="rect">
            <a:avLst/>
          </a:prstGeom>
        </p:spPr>
      </p:pic>
      <p:sp>
        <p:nvSpPr>
          <p:cNvPr id="105" name="Rectangle: Rounded Corners 117">
            <a:extLst>
              <a:ext uri="{FF2B5EF4-FFF2-40B4-BE49-F238E27FC236}">
                <a16:creationId xmlns:a16="http://schemas.microsoft.com/office/drawing/2014/main" id="{873A5E11-A782-3BD0-D140-B93F46B63694}"/>
              </a:ext>
            </a:extLst>
          </p:cNvPr>
          <p:cNvSpPr/>
          <p:nvPr/>
        </p:nvSpPr>
        <p:spPr>
          <a:xfrm>
            <a:off x="3240973" y="2497613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sp>
        <p:nvSpPr>
          <p:cNvPr id="106" name="Rectangle: Rounded Corners 117">
            <a:extLst>
              <a:ext uri="{FF2B5EF4-FFF2-40B4-BE49-F238E27FC236}">
                <a16:creationId xmlns:a16="http://schemas.microsoft.com/office/drawing/2014/main" id="{FFDC291D-8AC3-8D71-2387-1B684DA54D95}"/>
              </a:ext>
            </a:extLst>
          </p:cNvPr>
          <p:cNvSpPr/>
          <p:nvPr/>
        </p:nvSpPr>
        <p:spPr>
          <a:xfrm>
            <a:off x="3266358" y="569294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Background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0D9B26A-8AFA-4702-BFA4-AC6CDC77C531}"/>
              </a:ext>
            </a:extLst>
          </p:cNvPr>
          <p:cNvGrpSpPr/>
          <p:nvPr/>
        </p:nvGrpSpPr>
        <p:grpSpPr>
          <a:xfrm>
            <a:off x="11057959" y="700254"/>
            <a:ext cx="255588" cy="346075"/>
            <a:chOff x="5607051" y="2173289"/>
            <a:chExt cx="255588" cy="346075"/>
          </a:xfrm>
        </p:grpSpPr>
        <p:sp>
          <p:nvSpPr>
            <p:cNvPr id="133" name="Freeform 49">
              <a:extLst>
                <a:ext uri="{FF2B5EF4-FFF2-40B4-BE49-F238E27FC236}">
                  <a16:creationId xmlns:a16="http://schemas.microsoft.com/office/drawing/2014/main" id="{FABBD7CD-E5C4-42C0-B858-16151C36A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7701" y="2217739"/>
              <a:ext cx="90488" cy="180975"/>
            </a:xfrm>
            <a:custGeom>
              <a:avLst/>
              <a:gdLst>
                <a:gd name="T0" fmla="*/ 57 w 57"/>
                <a:gd name="T1" fmla="*/ 114 h 114"/>
                <a:gd name="T2" fmla="*/ 29 w 57"/>
                <a:gd name="T3" fmla="*/ 85 h 114"/>
                <a:gd name="T4" fmla="*/ 0 w 57"/>
                <a:gd name="T5" fmla="*/ 114 h 114"/>
                <a:gd name="T6" fmla="*/ 0 w 57"/>
                <a:gd name="T7" fmla="*/ 0 h 114"/>
                <a:gd name="T8" fmla="*/ 57 w 57"/>
                <a:gd name="T9" fmla="*/ 0 h 114"/>
                <a:gd name="T10" fmla="*/ 57 w 57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14">
                  <a:moveTo>
                    <a:pt x="57" y="114"/>
                  </a:moveTo>
                  <a:lnTo>
                    <a:pt x="29" y="85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114"/>
                  </a:ln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50">
              <a:extLst>
                <a:ext uri="{FF2B5EF4-FFF2-40B4-BE49-F238E27FC236}">
                  <a16:creationId xmlns:a16="http://schemas.microsoft.com/office/drawing/2014/main" id="{DF78348B-48FF-4CDD-BB6E-11F7F2004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2203451"/>
              <a:ext cx="255588" cy="315913"/>
            </a:xfrm>
            <a:custGeom>
              <a:avLst/>
              <a:gdLst>
                <a:gd name="T0" fmla="*/ 56 w 68"/>
                <a:gd name="T1" fmla="*/ 8 h 84"/>
                <a:gd name="T2" fmla="*/ 68 w 68"/>
                <a:gd name="T3" fmla="*/ 8 h 84"/>
                <a:gd name="T4" fmla="*/ 68 w 68"/>
                <a:gd name="T5" fmla="*/ 84 h 84"/>
                <a:gd name="T6" fmla="*/ 8 w 68"/>
                <a:gd name="T7" fmla="*/ 84 h 84"/>
                <a:gd name="T8" fmla="*/ 0 w 68"/>
                <a:gd name="T9" fmla="*/ 76 h 84"/>
                <a:gd name="T10" fmla="*/ 0 w 68"/>
                <a:gd name="T1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84">
                  <a:moveTo>
                    <a:pt x="56" y="8"/>
                  </a:moveTo>
                  <a:cubicBezTo>
                    <a:pt x="68" y="8"/>
                    <a:pt x="68" y="8"/>
                    <a:pt x="68" y="8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4"/>
                    <a:pt x="0" y="80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51">
              <a:extLst>
                <a:ext uri="{FF2B5EF4-FFF2-40B4-BE49-F238E27FC236}">
                  <a16:creationId xmlns:a16="http://schemas.microsoft.com/office/drawing/2014/main" id="{EB974DD0-D84F-4D53-88F5-B0863776C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1" y="2173289"/>
              <a:ext cx="241300" cy="60325"/>
            </a:xfrm>
            <a:custGeom>
              <a:avLst/>
              <a:gdLst>
                <a:gd name="T0" fmla="*/ 64 w 64"/>
                <a:gd name="T1" fmla="*/ 16 h 16"/>
                <a:gd name="T2" fmla="*/ 64 w 64"/>
                <a:gd name="T3" fmla="*/ 0 h 16"/>
                <a:gd name="T4" fmla="*/ 8 w 64"/>
                <a:gd name="T5" fmla="*/ 0 h 16"/>
                <a:gd name="T6" fmla="*/ 0 w 64"/>
                <a:gd name="T7" fmla="*/ 8 h 16"/>
                <a:gd name="T8" fmla="*/ 8 w 64"/>
                <a:gd name="T9" fmla="*/ 16 h 16"/>
                <a:gd name="T10" fmla="*/ 32 w 64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16">
                  <a:moveTo>
                    <a:pt x="64" y="16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2" y="16"/>
                    <a:pt x="32" y="16"/>
                    <a:pt x="32" y="16"/>
                  </a:cubicBez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" name="Rectangle: Rounded Corners 117">
            <a:extLst>
              <a:ext uri="{FF2B5EF4-FFF2-40B4-BE49-F238E27FC236}">
                <a16:creationId xmlns:a16="http://schemas.microsoft.com/office/drawing/2014/main" id="{82169E49-17DD-31CE-8B42-BE1D86E4565B}"/>
              </a:ext>
            </a:extLst>
          </p:cNvPr>
          <p:cNvSpPr/>
          <p:nvPr/>
        </p:nvSpPr>
        <p:spPr>
          <a:xfrm>
            <a:off x="3292928" y="1543521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Marketing Research Context</a:t>
            </a:r>
          </a:p>
        </p:txBody>
      </p:sp>
      <p:pic>
        <p:nvPicPr>
          <p:cNvPr id="4112" name="Picture 16" descr="6,769 Methodology Icons - Free in SVG, PNG, ICO - IconScout">
            <a:extLst>
              <a:ext uri="{FF2B5EF4-FFF2-40B4-BE49-F238E27FC236}">
                <a16:creationId xmlns:a16="http://schemas.microsoft.com/office/drawing/2014/main" id="{65162494-071A-77BD-92B3-F9D55A076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157" y="2593739"/>
            <a:ext cx="437945" cy="43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angle: Rounded Corners 117">
            <a:extLst>
              <a:ext uri="{FF2B5EF4-FFF2-40B4-BE49-F238E27FC236}">
                <a16:creationId xmlns:a16="http://schemas.microsoft.com/office/drawing/2014/main" id="{C0A76E1F-36CB-319C-D4BE-D19A7464E4C5}"/>
              </a:ext>
            </a:extLst>
          </p:cNvPr>
          <p:cNvSpPr/>
          <p:nvPr/>
        </p:nvSpPr>
        <p:spPr>
          <a:xfrm>
            <a:off x="3292928" y="4361080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Findings</a:t>
            </a:r>
          </a:p>
        </p:txBody>
      </p:sp>
      <p:sp>
        <p:nvSpPr>
          <p:cNvPr id="112" name="Rectangle: Rounded Corners 117">
            <a:extLst>
              <a:ext uri="{FF2B5EF4-FFF2-40B4-BE49-F238E27FC236}">
                <a16:creationId xmlns:a16="http://schemas.microsoft.com/office/drawing/2014/main" id="{E848C06B-8264-76C8-63AC-B13C2019815F}"/>
              </a:ext>
            </a:extLst>
          </p:cNvPr>
          <p:cNvSpPr/>
          <p:nvPr/>
        </p:nvSpPr>
        <p:spPr>
          <a:xfrm>
            <a:off x="3312359" y="5367396"/>
            <a:ext cx="8262258" cy="6749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 and Recommendations</a:t>
            </a:r>
          </a:p>
        </p:txBody>
      </p:sp>
      <p:pic>
        <p:nvPicPr>
          <p:cNvPr id="4126" name="Picture 30" descr="Recommendation - Free hands and gestures icons">
            <a:extLst>
              <a:ext uri="{FF2B5EF4-FFF2-40B4-BE49-F238E27FC236}">
                <a16:creationId xmlns:a16="http://schemas.microsoft.com/office/drawing/2014/main" id="{10EA0FE3-1F4A-055F-EF4B-3950831E2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149" y="5447245"/>
            <a:ext cx="415688" cy="41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Business, computer, document, financial, finding, research icon - Download  on Iconfinder">
            <a:extLst>
              <a:ext uri="{FF2B5EF4-FFF2-40B4-BE49-F238E27FC236}">
                <a16:creationId xmlns:a16="http://schemas.microsoft.com/office/drawing/2014/main" id="{DE51F4E2-BE75-00E2-7DEF-A3E4F00A5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29760" y="4416484"/>
            <a:ext cx="583264" cy="5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D731265-1974-CE84-8B5D-AC4042F28EBE}"/>
              </a:ext>
            </a:extLst>
          </p:cNvPr>
          <p:cNvGrpSpPr/>
          <p:nvPr/>
        </p:nvGrpSpPr>
        <p:grpSpPr>
          <a:xfrm>
            <a:off x="11004165" y="3551853"/>
            <a:ext cx="378937" cy="380682"/>
            <a:chOff x="4841875" y="2895601"/>
            <a:chExt cx="344488" cy="346075"/>
          </a:xfrm>
        </p:grpSpPr>
        <p:sp>
          <p:nvSpPr>
            <p:cNvPr id="5" name="Freeform 258">
              <a:extLst>
                <a:ext uri="{FF2B5EF4-FFF2-40B4-BE49-F238E27FC236}">
                  <a16:creationId xmlns:a16="http://schemas.microsoft.com/office/drawing/2014/main" id="{829C1018-029F-AACC-1CC0-AD3C2FE5E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2895601"/>
              <a:ext cx="195263" cy="195263"/>
            </a:xfrm>
            <a:custGeom>
              <a:avLst/>
              <a:gdLst>
                <a:gd name="T0" fmla="*/ 52 w 52"/>
                <a:gd name="T1" fmla="*/ 26 h 52"/>
                <a:gd name="T2" fmla="*/ 26 w 52"/>
                <a:gd name="T3" fmla="*/ 52 h 52"/>
                <a:gd name="T4" fmla="*/ 0 w 52"/>
                <a:gd name="T5" fmla="*/ 25 h 52"/>
                <a:gd name="T6" fmla="*/ 25 w 52"/>
                <a:gd name="T7" fmla="*/ 0 h 52"/>
                <a:gd name="T8" fmla="*/ 26 w 52"/>
                <a:gd name="T9" fmla="*/ 0 h 52"/>
                <a:gd name="T10" fmla="*/ 52 w 52"/>
                <a:gd name="T11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cubicBezTo>
                    <a:pt x="52" y="40"/>
                    <a:pt x="40" y="52"/>
                    <a:pt x="26" y="52"/>
                  </a:cubicBezTo>
                  <a:cubicBezTo>
                    <a:pt x="12" y="52"/>
                    <a:pt x="0" y="40"/>
                    <a:pt x="0" y="25"/>
                  </a:cubicBezTo>
                  <a:cubicBezTo>
                    <a:pt x="0" y="11"/>
                    <a:pt x="11" y="1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lose/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259">
              <a:extLst>
                <a:ext uri="{FF2B5EF4-FFF2-40B4-BE49-F238E27FC236}">
                  <a16:creationId xmlns:a16="http://schemas.microsoft.com/office/drawing/2014/main" id="{883FA10B-94F0-C4F9-E9CF-432D54521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2895601"/>
              <a:ext cx="52388" cy="195263"/>
            </a:xfrm>
            <a:custGeom>
              <a:avLst/>
              <a:gdLst>
                <a:gd name="T0" fmla="*/ 14 w 14"/>
                <a:gd name="T1" fmla="*/ 0 h 52"/>
                <a:gd name="T2" fmla="*/ 14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0" y="15"/>
                    <a:pt x="0" y="34"/>
                    <a:pt x="14" y="52"/>
                  </a:cubicBezTo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7" name="Freeform 260">
              <a:extLst>
                <a:ext uri="{FF2B5EF4-FFF2-40B4-BE49-F238E27FC236}">
                  <a16:creationId xmlns:a16="http://schemas.microsoft.com/office/drawing/2014/main" id="{7F717A87-01EE-20F0-FD44-D050C249B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895601"/>
              <a:ext cx="52388" cy="195263"/>
            </a:xfrm>
            <a:custGeom>
              <a:avLst/>
              <a:gdLst>
                <a:gd name="T0" fmla="*/ 0 w 14"/>
                <a:gd name="T1" fmla="*/ 0 h 52"/>
                <a:gd name="T2" fmla="*/ 0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0" y="0"/>
                  </a:moveTo>
                  <a:cubicBezTo>
                    <a:pt x="14" y="15"/>
                    <a:pt x="14" y="34"/>
                    <a:pt x="0" y="52"/>
                  </a:cubicBezTo>
                </a:path>
              </a:pathLst>
            </a:cu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261">
              <a:extLst>
                <a:ext uri="{FF2B5EF4-FFF2-40B4-BE49-F238E27FC236}">
                  <a16:creationId xmlns:a16="http://schemas.microsoft.com/office/drawing/2014/main" id="{949F4F7B-9928-7C5D-6437-ACA551EB00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3044826"/>
              <a:ext cx="165100" cy="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62">
              <a:extLst>
                <a:ext uri="{FF2B5EF4-FFF2-40B4-BE49-F238E27FC236}">
                  <a16:creationId xmlns:a16="http://schemas.microsoft.com/office/drawing/2014/main" id="{33785D56-C5DB-98CC-8950-C288AA7A9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2940051"/>
              <a:ext cx="165100" cy="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Line 263">
              <a:extLst>
                <a:ext uri="{FF2B5EF4-FFF2-40B4-BE49-F238E27FC236}">
                  <a16:creationId xmlns:a16="http://schemas.microsoft.com/office/drawing/2014/main" id="{923B32F9-F0CD-C9D1-A169-414010C551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6488" y="2992438"/>
              <a:ext cx="195263" cy="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Oval 264">
              <a:extLst>
                <a:ext uri="{FF2B5EF4-FFF2-40B4-BE49-F238E27FC236}">
                  <a16:creationId xmlns:a16="http://schemas.microsoft.com/office/drawing/2014/main" id="{F7974D56-A419-757E-B2B2-83F6BF4CF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100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Oval 265">
              <a:extLst>
                <a:ext uri="{FF2B5EF4-FFF2-40B4-BE49-F238E27FC236}">
                  <a16:creationId xmlns:a16="http://schemas.microsoft.com/office/drawing/2014/main" id="{63E3DE64-F7A5-BFD1-7242-03F11A61B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Oval 266">
              <a:extLst>
                <a:ext uri="{FF2B5EF4-FFF2-40B4-BE49-F238E27FC236}">
                  <a16:creationId xmlns:a16="http://schemas.microsoft.com/office/drawing/2014/main" id="{FA32B667-B45F-851A-ED51-BBC9D8237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267">
              <a:extLst>
                <a:ext uri="{FF2B5EF4-FFF2-40B4-BE49-F238E27FC236}">
                  <a16:creationId xmlns:a16="http://schemas.microsoft.com/office/drawing/2014/main" id="{AB93D026-AC64-0728-194E-802E58F8E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3181351"/>
              <a:ext cx="344488" cy="60325"/>
            </a:xfrm>
            <a:custGeom>
              <a:avLst/>
              <a:gdLst>
                <a:gd name="T0" fmla="*/ 76 w 92"/>
                <a:gd name="T1" fmla="*/ 0 h 16"/>
                <a:gd name="T2" fmla="*/ 61 w 92"/>
                <a:gd name="T3" fmla="*/ 11 h 16"/>
                <a:gd name="T4" fmla="*/ 46 w 92"/>
                <a:gd name="T5" fmla="*/ 0 h 16"/>
                <a:gd name="T6" fmla="*/ 31 w 92"/>
                <a:gd name="T7" fmla="*/ 11 h 16"/>
                <a:gd name="T8" fmla="*/ 16 w 92"/>
                <a:gd name="T9" fmla="*/ 0 h 16"/>
                <a:gd name="T10" fmla="*/ 0 w 92"/>
                <a:gd name="T11" fmla="*/ 16 h 16"/>
                <a:gd name="T12" fmla="*/ 92 w 92"/>
                <a:gd name="T13" fmla="*/ 16 h 16"/>
                <a:gd name="T14" fmla="*/ 76 w 9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">
                  <a:moveTo>
                    <a:pt x="76" y="0"/>
                  </a:moveTo>
                  <a:cubicBezTo>
                    <a:pt x="69" y="0"/>
                    <a:pt x="63" y="4"/>
                    <a:pt x="61" y="11"/>
                  </a:cubicBezTo>
                  <a:cubicBezTo>
                    <a:pt x="59" y="4"/>
                    <a:pt x="53" y="0"/>
                    <a:pt x="46" y="0"/>
                  </a:cubicBezTo>
                  <a:cubicBezTo>
                    <a:pt x="39" y="0"/>
                    <a:pt x="33" y="4"/>
                    <a:pt x="31" y="11"/>
                  </a:cubicBezTo>
                  <a:cubicBezTo>
                    <a:pt x="29" y="4"/>
                    <a:pt x="23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8"/>
                    <a:pt x="85" y="0"/>
                    <a:pt x="76" y="0"/>
                  </a:cubicBezTo>
                  <a:close/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068" name="Picture 20" descr="Market research - Free business and finance icons">
            <a:extLst>
              <a:ext uri="{FF2B5EF4-FFF2-40B4-BE49-F238E27FC236}">
                <a16:creationId xmlns:a16="http://schemas.microsoft.com/office/drawing/2014/main" id="{29211E22-A7BC-A5E6-61B8-3070DB66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60" y="1662005"/>
            <a:ext cx="437945" cy="43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907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Amazon’s Mission and Vision Statement</a:t>
            </a:r>
            <a:endParaRPr lang="en-ID" sz="4000" dirty="0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ED406A3-6373-4D7A-9EBF-B1A3AEA1458D}"/>
              </a:ext>
            </a:extLst>
          </p:cNvPr>
          <p:cNvSpPr/>
          <p:nvPr/>
        </p:nvSpPr>
        <p:spPr>
          <a:xfrm rot="16200000" flipH="1">
            <a:off x="4192612" y="-1597336"/>
            <a:ext cx="3420112" cy="10509931"/>
          </a:xfrm>
          <a:prstGeom prst="round2SameRect">
            <a:avLst>
              <a:gd name="adj1" fmla="val 8936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Open quotation mark with solid fill">
            <a:extLst>
              <a:ext uri="{FF2B5EF4-FFF2-40B4-BE49-F238E27FC236}">
                <a16:creationId xmlns:a16="http://schemas.microsoft.com/office/drawing/2014/main" id="{9BD0A460-3D62-4843-BD40-CFD9A8801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504" y="1108314"/>
            <a:ext cx="1837123" cy="1837123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1CCCE84-A082-4435-A188-269D4D526300}"/>
              </a:ext>
            </a:extLst>
          </p:cNvPr>
          <p:cNvSpPr txBox="1">
            <a:spLocks/>
          </p:cNvSpPr>
          <p:nvPr/>
        </p:nvSpPr>
        <p:spPr>
          <a:xfrm>
            <a:off x="1310281" y="2312780"/>
            <a:ext cx="9405619" cy="29438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Amazon is guided by four principles: customer obsession rather than competitor focus, passion for invention, commitment to operational excellence, and long-term thinking.</a:t>
            </a:r>
          </a:p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 Statement: “to be the Earth’s most customer centric company; to build a place where people can come find and discover anything they might want to buy online”  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A2589B-4754-4601-9B15-3CE995EBE1B2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118090A9-C0D4-4381-98FD-04AB28DB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3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E582354-81A1-4963-9413-4199C5BAD690}"/>
              </a:ext>
            </a:extLst>
          </p:cNvPr>
          <p:cNvSpPr/>
          <p:nvPr/>
        </p:nvSpPr>
        <p:spPr>
          <a:xfrm>
            <a:off x="1141677" y="4889214"/>
            <a:ext cx="2042886" cy="77400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7FBB12-74CC-481A-B1C5-906B405B8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00" y="5101630"/>
            <a:ext cx="1374040" cy="4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2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4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758186" y="525724"/>
            <a:ext cx="5160610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Background</a:t>
            </a:r>
            <a:endParaRPr lang="en-ID" sz="40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363734" y="571234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758186" y="1193381"/>
            <a:ext cx="4889743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Top Corners Rounded 41">
            <a:extLst>
              <a:ext uri="{FF2B5EF4-FFF2-40B4-BE49-F238E27FC236}">
                <a16:creationId xmlns:a16="http://schemas.microsoft.com/office/drawing/2014/main" id="{538937E9-B5BD-9C32-4C3C-63D85FE5B4A6}"/>
              </a:ext>
            </a:extLst>
          </p:cNvPr>
          <p:cNvSpPr/>
          <p:nvPr/>
        </p:nvSpPr>
        <p:spPr>
          <a:xfrm>
            <a:off x="535468" y="2231377"/>
            <a:ext cx="5828266" cy="245230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Amazon Statistics: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Owns the largest piece of the online retail market share: 37.8 %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revenue in 2022: $514.36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Average daily sales revenue: $1.4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Gross profit: $256.202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310 million customers spread over 180 countries </a:t>
            </a:r>
          </a:p>
        </p:txBody>
      </p:sp>
      <p:pic>
        <p:nvPicPr>
          <p:cNvPr id="3076" name="Picture 4" descr="The Extraordinary Size of Amazon in One Chart">
            <a:extLst>
              <a:ext uri="{FF2B5EF4-FFF2-40B4-BE49-F238E27FC236}">
                <a16:creationId xmlns:a16="http://schemas.microsoft.com/office/drawing/2014/main" id="{A73CB1A1-634D-3410-93D1-2B4E4A103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587" y="2231377"/>
            <a:ext cx="4806030" cy="245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41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5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55709" y="376065"/>
            <a:ext cx="7366363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Everything owned by Amazon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F62CD37-E789-4E0F-93A5-F8967C9E1222}"/>
              </a:ext>
            </a:extLst>
          </p:cNvPr>
          <p:cNvSpPr/>
          <p:nvPr/>
        </p:nvSpPr>
        <p:spPr>
          <a:xfrm rot="5400000">
            <a:off x="4038188" y="-1804114"/>
            <a:ext cx="601407" cy="710298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388803" y="1438408"/>
            <a:ext cx="6501581" cy="57484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Amazon reported more than $420 billion in total assets</a:t>
            </a:r>
          </a:p>
        </p:txBody>
      </p:sp>
      <p:sp>
        <p:nvSpPr>
          <p:cNvPr id="2" name="Rectangle: Top Corners Rounded 41">
            <a:extLst>
              <a:ext uri="{FF2B5EF4-FFF2-40B4-BE49-F238E27FC236}">
                <a16:creationId xmlns:a16="http://schemas.microsoft.com/office/drawing/2014/main" id="{538937E9-B5BD-9C32-4C3C-63D85FE5B4A6}"/>
              </a:ext>
            </a:extLst>
          </p:cNvPr>
          <p:cNvSpPr/>
          <p:nvPr/>
        </p:nvSpPr>
        <p:spPr>
          <a:xfrm>
            <a:off x="655709" y="2369247"/>
            <a:ext cx="7242686" cy="321864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/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addition to their own proprietary cloud computing services and retail brands, there are many other Amazon owned companies:</a:t>
            </a:r>
          </a:p>
          <a:p>
            <a:pPr marL="180975"/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Whole Foods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Audible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GoodReads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 Video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Kindle Store</a:t>
            </a:r>
          </a:p>
          <a:p>
            <a:pPr marL="52387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Amazon Pharmacy</a:t>
            </a:r>
          </a:p>
        </p:txBody>
      </p:sp>
      <p:pic>
        <p:nvPicPr>
          <p:cNvPr id="2050" name="Picture 2" descr="everything-amazon-owns-infographic">
            <a:extLst>
              <a:ext uri="{FF2B5EF4-FFF2-40B4-BE49-F238E27FC236}">
                <a16:creationId xmlns:a16="http://schemas.microsoft.com/office/drawing/2014/main" id="{6234BE25-D8C3-1819-D105-CD683EE4A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020" y="0"/>
            <a:ext cx="3087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 | LinkedIn">
            <a:extLst>
              <a:ext uri="{FF2B5EF4-FFF2-40B4-BE49-F238E27FC236}">
                <a16:creationId xmlns:a16="http://schemas.microsoft.com/office/drawing/2014/main" id="{53A7AE6B-32E6-42B6-5784-9081DA74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5" y="1446677"/>
            <a:ext cx="601406" cy="60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82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Pregnant woman at work">
            <a:extLst>
              <a:ext uri="{FF2B5EF4-FFF2-40B4-BE49-F238E27FC236}">
                <a16:creationId xmlns:a16="http://schemas.microsoft.com/office/drawing/2014/main" id="{9084FE31-309C-4F43-844E-ED1D22AC6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" t="65027" r="2060" b="10862"/>
          <a:stretch/>
        </p:blipFill>
        <p:spPr>
          <a:xfrm flipH="1">
            <a:off x="600188" y="3567916"/>
            <a:ext cx="10892898" cy="1874520"/>
          </a:xfrm>
          <a:custGeom>
            <a:avLst/>
            <a:gdLst>
              <a:gd name="connsiteX0" fmla="*/ 10584068 w 10896600"/>
              <a:gd name="connsiteY0" fmla="*/ 0 h 1875157"/>
              <a:gd name="connsiteX1" fmla="*/ 312532 w 10896600"/>
              <a:gd name="connsiteY1" fmla="*/ 0 h 1875157"/>
              <a:gd name="connsiteX2" fmla="*/ 0 w 10896600"/>
              <a:gd name="connsiteY2" fmla="*/ 312532 h 1875157"/>
              <a:gd name="connsiteX3" fmla="*/ 0 w 10896600"/>
              <a:gd name="connsiteY3" fmla="*/ 1875157 h 1875157"/>
              <a:gd name="connsiteX4" fmla="*/ 10896600 w 10896600"/>
              <a:gd name="connsiteY4" fmla="*/ 1875157 h 1875157"/>
              <a:gd name="connsiteX5" fmla="*/ 10896600 w 10896600"/>
              <a:gd name="connsiteY5" fmla="*/ 312532 h 1875157"/>
              <a:gd name="connsiteX6" fmla="*/ 10584068 w 10896600"/>
              <a:gd name="connsiteY6" fmla="*/ 0 h 187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96600" h="1875157">
                <a:moveTo>
                  <a:pt x="10584068" y="0"/>
                </a:moveTo>
                <a:lnTo>
                  <a:pt x="312532" y="0"/>
                </a:lnTo>
                <a:cubicBezTo>
                  <a:pt x="139925" y="0"/>
                  <a:pt x="0" y="139925"/>
                  <a:pt x="0" y="312532"/>
                </a:cubicBezTo>
                <a:lnTo>
                  <a:pt x="0" y="1875157"/>
                </a:lnTo>
                <a:lnTo>
                  <a:pt x="10896600" y="1875157"/>
                </a:lnTo>
                <a:lnTo>
                  <a:pt x="10896600" y="312532"/>
                </a:lnTo>
                <a:cubicBezTo>
                  <a:pt x="10896600" y="139925"/>
                  <a:pt x="10756675" y="0"/>
                  <a:pt x="10584068" y="0"/>
                </a:cubicBezTo>
                <a:close/>
              </a:path>
            </a:pathLst>
          </a:cu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6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Marketing Research Context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Challenge: </a:t>
            </a:r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a 37% market share in the competitive online retail space, there is a need to retain customers and attract new ones to prevent market share loss</a:t>
            </a:r>
          </a:p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CCB621BC-8DBE-4421-AEB4-C46EEF9CA956}"/>
              </a:ext>
            </a:extLst>
          </p:cNvPr>
          <p:cNvSpPr/>
          <p:nvPr/>
        </p:nvSpPr>
        <p:spPr>
          <a:xfrm flipH="1">
            <a:off x="596486" y="3558682"/>
            <a:ext cx="10896600" cy="1875157"/>
          </a:xfrm>
          <a:prstGeom prst="round2SameRect">
            <a:avLst/>
          </a:prstGeom>
          <a:gradFill>
            <a:gsLst>
              <a:gs pos="0">
                <a:srgbClr val="000000">
                  <a:alpha val="53000"/>
                </a:srgbClr>
              </a:gs>
              <a:gs pos="50000">
                <a:srgbClr val="000000">
                  <a:alpha val="60000"/>
                </a:srgbClr>
              </a:gs>
              <a:gs pos="100000">
                <a:srgbClr val="232F3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 Placeholder 2">
            <a:extLst>
              <a:ext uri="{FF2B5EF4-FFF2-40B4-BE49-F238E27FC236}">
                <a16:creationId xmlns:a16="http://schemas.microsoft.com/office/drawing/2014/main" id="{4D602212-BEFF-4B37-BC82-1A40F5731F77}"/>
              </a:ext>
            </a:extLst>
          </p:cNvPr>
          <p:cNvSpPr txBox="1">
            <a:spLocks/>
          </p:cNvSpPr>
          <p:nvPr/>
        </p:nvSpPr>
        <p:spPr>
          <a:xfrm>
            <a:off x="1126007" y="4146042"/>
            <a:ext cx="10079681" cy="10043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Strategic Solution: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leveraging loyalty as our compass, we investigate key attributes influencing customer commitment. These insights will be used to tailor Amazon’s marketing efforts.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F62CD37-E789-4E0F-93A5-F8967C9E1222}"/>
              </a:ext>
            </a:extLst>
          </p:cNvPr>
          <p:cNvSpPr/>
          <p:nvPr/>
        </p:nvSpPr>
        <p:spPr>
          <a:xfrm rot="5400000">
            <a:off x="5844770" y="-3599913"/>
            <a:ext cx="642157" cy="10756899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1498599" y="1558789"/>
            <a:ext cx="9837057" cy="4427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Problem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294964-4198-4561-B3B6-EEC0D5747186}"/>
              </a:ext>
            </a:extLst>
          </p:cNvPr>
          <p:cNvSpPr/>
          <p:nvPr/>
        </p:nvSpPr>
        <p:spPr>
          <a:xfrm>
            <a:off x="647700" y="1457458"/>
            <a:ext cx="664270" cy="642157"/>
          </a:xfrm>
          <a:prstGeom prst="roundRect">
            <a:avLst/>
          </a:prstGeom>
          <a:solidFill>
            <a:srgbClr val="FE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9BEC0E-0887-4C0A-AF93-E6877B27F3F3}"/>
              </a:ext>
            </a:extLst>
          </p:cNvPr>
          <p:cNvGrpSpPr/>
          <p:nvPr/>
        </p:nvGrpSpPr>
        <p:grpSpPr>
          <a:xfrm>
            <a:off x="809569" y="1589159"/>
            <a:ext cx="340532" cy="378755"/>
            <a:chOff x="6299200" y="5060951"/>
            <a:chExt cx="311150" cy="346075"/>
          </a:xfrm>
        </p:grpSpPr>
        <p:sp>
          <p:nvSpPr>
            <p:cNvPr id="50" name="Freeform 344">
              <a:extLst>
                <a:ext uri="{FF2B5EF4-FFF2-40B4-BE49-F238E27FC236}">
                  <a16:creationId xmlns:a16="http://schemas.microsoft.com/office/drawing/2014/main" id="{E41DFFA9-F37D-404E-97B6-82FD29873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345">
              <a:extLst>
                <a:ext uri="{FF2B5EF4-FFF2-40B4-BE49-F238E27FC236}">
                  <a16:creationId xmlns:a16="http://schemas.microsoft.com/office/drawing/2014/main" id="{76D11888-8175-4A16-AFFD-ADE316F43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4138" y="5167313"/>
              <a:ext cx="60325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346">
              <a:extLst>
                <a:ext uri="{FF2B5EF4-FFF2-40B4-BE49-F238E27FC236}">
                  <a16:creationId xmlns:a16="http://schemas.microsoft.com/office/drawing/2014/main" id="{87DEE8AB-7B53-4EF9-BF16-1C925CE14A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197476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Line 347">
              <a:extLst>
                <a:ext uri="{FF2B5EF4-FFF2-40B4-BE49-F238E27FC236}">
                  <a16:creationId xmlns:a16="http://schemas.microsoft.com/office/drawing/2014/main" id="{BEFA1CEB-0FCD-43E6-9B6A-8B90055AF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27638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Line 348">
              <a:extLst>
                <a:ext uri="{FF2B5EF4-FFF2-40B4-BE49-F238E27FC236}">
                  <a16:creationId xmlns:a16="http://schemas.microsoft.com/office/drawing/2014/main" id="{742A5823-2A12-460D-822A-582EACBE1B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57801"/>
              <a:ext cx="9048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Rectangle 349">
              <a:extLst>
                <a:ext uri="{FF2B5EF4-FFF2-40B4-BE49-F238E27FC236}">
                  <a16:creationId xmlns:a16="http://schemas.microsoft.com/office/drawing/2014/main" id="{1304AF97-CFFA-49BE-BA75-1364D1E5C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5137151"/>
              <a:ext cx="150813" cy="150813"/>
            </a:xfrm>
            <a:prstGeom prst="rect">
              <a:avLst/>
            </a:prstGeom>
            <a:noFill/>
            <a:ln w="127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Picture 10" descr="Detail Amazon Logo Images Koleksi Nomer 54">
            <a:extLst>
              <a:ext uri="{FF2B5EF4-FFF2-40B4-BE49-F238E27FC236}">
                <a16:creationId xmlns:a16="http://schemas.microsoft.com/office/drawing/2014/main" id="{560D4AA6-9861-A944-2033-6C753E54E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451" y="3372676"/>
            <a:ext cx="648713" cy="64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3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7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Methodology</a:t>
            </a:r>
            <a:endParaRPr lang="en-ID" sz="4000" dirty="0"/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7D801914-BAB4-4BFF-8D4F-2E28269B6E8B}"/>
              </a:ext>
            </a:extLst>
          </p:cNvPr>
          <p:cNvSpPr txBox="1">
            <a:spLocks/>
          </p:cNvSpPr>
          <p:nvPr/>
        </p:nvSpPr>
        <p:spPr>
          <a:xfrm>
            <a:off x="647700" y="2400404"/>
            <a:ext cx="10896600" cy="126547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F62CD37-E789-4E0F-93A5-F8967C9E1222}"/>
              </a:ext>
            </a:extLst>
          </p:cNvPr>
          <p:cNvSpPr/>
          <p:nvPr/>
        </p:nvSpPr>
        <p:spPr>
          <a:xfrm rot="5400000">
            <a:off x="2931283" y="-1268589"/>
            <a:ext cx="1159812" cy="586486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698350" y="1090331"/>
            <a:ext cx="6973243" cy="110887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Mixed method: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Qualitative analysis: 3 customer interviews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Quantitative analysis: survey (Qualtrics)</a:t>
            </a:r>
          </a:p>
        </p:txBody>
      </p:sp>
      <p:sp>
        <p:nvSpPr>
          <p:cNvPr id="8" name="Rectangle: Top Corners Rounded 41">
            <a:extLst>
              <a:ext uri="{FF2B5EF4-FFF2-40B4-BE49-F238E27FC236}">
                <a16:creationId xmlns:a16="http://schemas.microsoft.com/office/drawing/2014/main" id="{A8DA1C47-C914-6F30-2E49-AB2F45A24B2F}"/>
              </a:ext>
            </a:extLst>
          </p:cNvPr>
          <p:cNvSpPr/>
          <p:nvPr/>
        </p:nvSpPr>
        <p:spPr>
          <a:xfrm>
            <a:off x="578757" y="2360168"/>
            <a:ext cx="5864862" cy="402302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rgbClr val="232F3E"/>
              </a:solidFill>
            </a:endParaRPr>
          </a:p>
        </p:txBody>
      </p:sp>
      <p:pic>
        <p:nvPicPr>
          <p:cNvPr id="1026" name="Picture 2" descr="ECSI Model (European Customer Satisfaction Index) Source: Johnson et... |  Download Scientific Diagram">
            <a:extLst>
              <a:ext uri="{FF2B5EF4-FFF2-40B4-BE49-F238E27FC236}">
                <a16:creationId xmlns:a16="http://schemas.microsoft.com/office/drawing/2014/main" id="{4FADECFC-C00A-7F47-234F-FDADF205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45" y="1835395"/>
            <a:ext cx="4905329" cy="287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1427BA-5D68-7BE8-399A-57CC12E56602}"/>
              </a:ext>
            </a:extLst>
          </p:cNvPr>
          <p:cNvSpPr txBox="1"/>
          <p:nvPr/>
        </p:nvSpPr>
        <p:spPr>
          <a:xfrm>
            <a:off x="578756" y="2360168"/>
            <a:ext cx="60127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European Customer Satisfaction Index (ECSI)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Endogenous Variables: variables influenced by other variables inside the model (Perceived value, customer satisfaction, loyalty)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Exogenous Variables: variables influenced by other variables outside the model (Image, customer expectations, perceived product, perceived service quality)</a:t>
            </a:r>
          </a:p>
          <a:p>
            <a:endParaRPr lang="en-US" b="1" dirty="0">
              <a:solidFill>
                <a:srgbClr val="232F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Variables used in this research: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Perceived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Loyalty</a:t>
            </a:r>
          </a:p>
          <a:p>
            <a:endParaRPr lang="en-US" sz="1800" b="1" dirty="0">
              <a:solidFill>
                <a:srgbClr val="232F3E"/>
              </a:solidFill>
            </a:endParaRPr>
          </a:p>
          <a:p>
            <a:endParaRPr lang="en-US" b="1" dirty="0">
              <a:solidFill>
                <a:srgbClr val="232F3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53305-D410-684D-118C-8CB0E544F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46" y="4973454"/>
            <a:ext cx="1135570" cy="34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6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7EDB60C5-8EAF-4D2D-BA55-3AA6AC00D621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DC79C307-A81D-4B1A-B42B-46ABAD9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8</a:t>
            </a:fld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667657" y="290515"/>
            <a:ext cx="10509929" cy="667657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Sampling and Targeted Demographics </a:t>
            </a:r>
            <a:endParaRPr lang="en-ID" sz="40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0EF6F78-7395-4356-B2DB-2CD32A52BA19}"/>
              </a:ext>
            </a:extLst>
          </p:cNvPr>
          <p:cNvSpPr/>
          <p:nvPr/>
        </p:nvSpPr>
        <p:spPr>
          <a:xfrm>
            <a:off x="9713310" y="6176011"/>
            <a:ext cx="1188720" cy="34289"/>
          </a:xfrm>
          <a:prstGeom prst="roundRect">
            <a:avLst>
              <a:gd name="adj" fmla="val 50000"/>
            </a:avLst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47BE60-3434-4E7E-9DD1-60DCE6C930EE}"/>
              </a:ext>
            </a:extLst>
          </p:cNvPr>
          <p:cNvSpPr/>
          <p:nvPr/>
        </p:nvSpPr>
        <p:spPr>
          <a:xfrm>
            <a:off x="6443620" y="1043723"/>
            <a:ext cx="5828266" cy="1325524"/>
          </a:xfrm>
          <a:custGeom>
            <a:avLst/>
            <a:gdLst>
              <a:gd name="connsiteX0" fmla="*/ 2400706 w 2640567"/>
              <a:gd name="connsiteY0" fmla="*/ 4166 h 600545"/>
              <a:gd name="connsiteX1" fmla="*/ 2360701 w 2640567"/>
              <a:gd name="connsiteY1" fmla="*/ 10005 h 600545"/>
              <a:gd name="connsiteX2" fmla="*/ 2147607 w 2640567"/>
              <a:gd name="connsiteY2" fmla="*/ 124552 h 600545"/>
              <a:gd name="connsiteX3" fmla="*/ 2219045 w 2640567"/>
              <a:gd name="connsiteY3" fmla="*/ 122161 h 600545"/>
              <a:gd name="connsiteX4" fmla="*/ 2504185 w 2640567"/>
              <a:gd name="connsiteY4" fmla="*/ 141478 h 600545"/>
              <a:gd name="connsiteX5" fmla="*/ 2444054 w 2640567"/>
              <a:gd name="connsiteY5" fmla="*/ 418770 h 600545"/>
              <a:gd name="connsiteX6" fmla="*/ 2433091 w 2640567"/>
              <a:gd name="connsiteY6" fmla="*/ 492341 h 600545"/>
              <a:gd name="connsiteX7" fmla="*/ 2589272 w 2640567"/>
              <a:gd name="connsiteY7" fmla="*/ 310576 h 600545"/>
              <a:gd name="connsiteX8" fmla="*/ 2635754 w 2640567"/>
              <a:gd name="connsiteY8" fmla="*/ 51943 h 600545"/>
              <a:gd name="connsiteX9" fmla="*/ 2400706 w 2640567"/>
              <a:gd name="connsiteY9" fmla="*/ 4166 h 600545"/>
              <a:gd name="connsiteX10" fmla="*/ 8026 w 2640567"/>
              <a:gd name="connsiteY10" fmla="*/ 63373 h 600545"/>
              <a:gd name="connsiteX11" fmla="*/ 97561 w 2640567"/>
              <a:gd name="connsiteY11" fmla="*/ 175492 h 600545"/>
              <a:gd name="connsiteX12" fmla="*/ 655726 w 2640567"/>
              <a:gd name="connsiteY12" fmla="*/ 488788 h 600545"/>
              <a:gd name="connsiteX13" fmla="*/ 789076 w 2640567"/>
              <a:gd name="connsiteY13" fmla="*/ 531746 h 600545"/>
              <a:gd name="connsiteX14" fmla="*/ 1636801 w 2640567"/>
              <a:gd name="connsiteY14" fmla="*/ 575333 h 600545"/>
              <a:gd name="connsiteX15" fmla="*/ 1777771 w 2640567"/>
              <a:gd name="connsiteY15" fmla="*/ 546415 h 600545"/>
              <a:gd name="connsiteX16" fmla="*/ 2348280 w 2640567"/>
              <a:gd name="connsiteY16" fmla="*/ 302508 h 600545"/>
              <a:gd name="connsiteX17" fmla="*/ 2408326 w 2640567"/>
              <a:gd name="connsiteY17" fmla="*/ 239776 h 600545"/>
              <a:gd name="connsiteX18" fmla="*/ 2302941 w 2640567"/>
              <a:gd name="connsiteY18" fmla="*/ 220126 h 600545"/>
              <a:gd name="connsiteX19" fmla="*/ 2002561 w 2640567"/>
              <a:gd name="connsiteY19" fmla="*/ 320367 h 600545"/>
              <a:gd name="connsiteX20" fmla="*/ 1116736 w 2640567"/>
              <a:gd name="connsiteY20" fmla="*/ 397510 h 600545"/>
              <a:gd name="connsiteX21" fmla="*/ 70367 w 2640567"/>
              <a:gd name="connsiteY21" fmla="*/ 75413 h 600545"/>
              <a:gd name="connsiteX22" fmla="*/ 8026 w 2640567"/>
              <a:gd name="connsiteY22" fmla="*/ 63373 h 600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40567" h="600545">
                <a:moveTo>
                  <a:pt x="2400706" y="4166"/>
                </a:moveTo>
                <a:cubicBezTo>
                  <a:pt x="2397562" y="4928"/>
                  <a:pt x="2379560" y="7557"/>
                  <a:pt x="2360701" y="10005"/>
                </a:cubicBezTo>
                <a:cubicBezTo>
                  <a:pt x="2237923" y="25949"/>
                  <a:pt x="2111003" y="94177"/>
                  <a:pt x="2147607" y="124552"/>
                </a:cubicBezTo>
                <a:cubicBezTo>
                  <a:pt x="2152551" y="128658"/>
                  <a:pt x="2165029" y="128238"/>
                  <a:pt x="2219045" y="122161"/>
                </a:cubicBezTo>
                <a:cubicBezTo>
                  <a:pt x="2370064" y="105188"/>
                  <a:pt x="2486850" y="113103"/>
                  <a:pt x="2504185" y="141478"/>
                </a:cubicBezTo>
                <a:cubicBezTo>
                  <a:pt x="2523349" y="172844"/>
                  <a:pt x="2502509" y="268923"/>
                  <a:pt x="2444054" y="418770"/>
                </a:cubicBezTo>
                <a:cubicBezTo>
                  <a:pt x="2420651" y="478758"/>
                  <a:pt x="2419146" y="488836"/>
                  <a:pt x="2433091" y="492341"/>
                </a:cubicBezTo>
                <a:cubicBezTo>
                  <a:pt x="2469305" y="501428"/>
                  <a:pt x="2543133" y="415503"/>
                  <a:pt x="2589272" y="310576"/>
                </a:cubicBezTo>
                <a:cubicBezTo>
                  <a:pt x="2628601" y="221117"/>
                  <a:pt x="2650985" y="96596"/>
                  <a:pt x="2635754" y="51943"/>
                </a:cubicBezTo>
                <a:cubicBezTo>
                  <a:pt x="2625086" y="20654"/>
                  <a:pt x="2465943" y="-11693"/>
                  <a:pt x="2400706" y="4166"/>
                </a:cubicBezTo>
                <a:moveTo>
                  <a:pt x="8026" y="63373"/>
                </a:moveTo>
                <a:cubicBezTo>
                  <a:pt x="-11405" y="82804"/>
                  <a:pt x="-633" y="96292"/>
                  <a:pt x="97561" y="175492"/>
                </a:cubicBezTo>
                <a:cubicBezTo>
                  <a:pt x="266658" y="311871"/>
                  <a:pt x="449538" y="414522"/>
                  <a:pt x="655726" y="488788"/>
                </a:cubicBezTo>
                <a:cubicBezTo>
                  <a:pt x="699826" y="504676"/>
                  <a:pt x="723953" y="512448"/>
                  <a:pt x="789076" y="531746"/>
                </a:cubicBezTo>
                <a:cubicBezTo>
                  <a:pt x="1032011" y="603736"/>
                  <a:pt x="1365624" y="620891"/>
                  <a:pt x="1636801" y="575333"/>
                </a:cubicBezTo>
                <a:cubicBezTo>
                  <a:pt x="1692227" y="566017"/>
                  <a:pt x="1704971" y="563407"/>
                  <a:pt x="1777771" y="546415"/>
                </a:cubicBezTo>
                <a:cubicBezTo>
                  <a:pt x="1985101" y="498037"/>
                  <a:pt x="2185793" y="412236"/>
                  <a:pt x="2348280" y="302508"/>
                </a:cubicBezTo>
                <a:cubicBezTo>
                  <a:pt x="2398829" y="268380"/>
                  <a:pt x="2408326" y="258455"/>
                  <a:pt x="2408326" y="239776"/>
                </a:cubicBezTo>
                <a:cubicBezTo>
                  <a:pt x="2408326" y="196704"/>
                  <a:pt x="2376322" y="190741"/>
                  <a:pt x="2302941" y="220126"/>
                </a:cubicBezTo>
                <a:cubicBezTo>
                  <a:pt x="2201738" y="260674"/>
                  <a:pt x="2140187" y="281210"/>
                  <a:pt x="2002561" y="320367"/>
                </a:cubicBezTo>
                <a:cubicBezTo>
                  <a:pt x="1753139" y="391319"/>
                  <a:pt x="1379225" y="423885"/>
                  <a:pt x="1116736" y="397510"/>
                </a:cubicBezTo>
                <a:cubicBezTo>
                  <a:pt x="731040" y="358743"/>
                  <a:pt x="381710" y="251216"/>
                  <a:pt x="70367" y="75413"/>
                </a:cubicBezTo>
                <a:cubicBezTo>
                  <a:pt x="32610" y="54086"/>
                  <a:pt x="19789" y="51610"/>
                  <a:pt x="8026" y="63373"/>
                </a:cubicBezTo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DF62CD37-E789-4E0F-93A5-F8967C9E1222}"/>
              </a:ext>
            </a:extLst>
          </p:cNvPr>
          <p:cNvSpPr/>
          <p:nvPr/>
        </p:nvSpPr>
        <p:spPr>
          <a:xfrm rot="5400000">
            <a:off x="9717683" y="2521024"/>
            <a:ext cx="658033" cy="3357328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2A7DC26-915D-4B6D-A373-E59E95D03DD4}"/>
              </a:ext>
            </a:extLst>
          </p:cNvPr>
          <p:cNvSpPr txBox="1">
            <a:spLocks/>
          </p:cNvSpPr>
          <p:nvPr/>
        </p:nvSpPr>
        <p:spPr>
          <a:xfrm>
            <a:off x="8449430" y="3852847"/>
            <a:ext cx="3822456" cy="69368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3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size: 72</a:t>
            </a:r>
          </a:p>
          <a:p>
            <a:pPr>
              <a:lnSpc>
                <a:spcPct val="100000"/>
              </a:lnSpc>
            </a:pPr>
            <a:r>
              <a:rPr lang="en-US" sz="1300" b="1" dirty="0">
                <a:solidFill>
                  <a:srgbClr val="232F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Sampling Technique: Random sampling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02E94C-DA63-BBE3-AEAA-ED9D2BAFE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291" y="4654429"/>
            <a:ext cx="1030748" cy="310933"/>
          </a:xfrm>
          <a:prstGeom prst="rect">
            <a:avLst/>
          </a:prstGeom>
        </p:spPr>
      </p:pic>
      <p:pic>
        <p:nvPicPr>
          <p:cNvPr id="10" name="Picture 9" descr="A map of the world with orange dots&#10;&#10;Description automatically generated">
            <a:extLst>
              <a:ext uri="{FF2B5EF4-FFF2-40B4-BE49-F238E27FC236}">
                <a16:creationId xmlns:a16="http://schemas.microsoft.com/office/drawing/2014/main" id="{23DBA3DB-9910-549D-7290-6F63A8C11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801" y="2149734"/>
            <a:ext cx="3019816" cy="1595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312C9B-7621-A91C-4800-3758A07FA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2" y="1190083"/>
            <a:ext cx="3433006" cy="2238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4F7204-85E7-F74D-6AF4-123E9C53F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74" y="3802620"/>
            <a:ext cx="3433008" cy="2238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6101E5-050B-BE7A-5845-2BB3EF099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7" y="3802620"/>
            <a:ext cx="3433008" cy="2238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260E73-0081-7182-D1E6-D3CD9E3519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74" y="1190082"/>
            <a:ext cx="3433006" cy="22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2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product&#10;&#10;Description automatically generated with medium confidence">
            <a:extLst>
              <a:ext uri="{FF2B5EF4-FFF2-40B4-BE49-F238E27FC236}">
                <a16:creationId xmlns:a16="http://schemas.microsoft.com/office/drawing/2014/main" id="{99CDE8C6-ACC7-02B3-E5D4-E06EB97D2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70" y="1430013"/>
            <a:ext cx="5446117" cy="5446117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1984DCD-3DBC-41AA-9368-EA52D0D54228}"/>
              </a:ext>
            </a:extLst>
          </p:cNvPr>
          <p:cNvSpPr txBox="1">
            <a:spLocks/>
          </p:cNvSpPr>
          <p:nvPr/>
        </p:nvSpPr>
        <p:spPr>
          <a:xfrm>
            <a:off x="747197" y="29304"/>
            <a:ext cx="10509929" cy="1303802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4000" dirty="0"/>
              <a:t>What Factor Contributes the most to Customer Satisfaction?</a:t>
            </a:r>
            <a:endParaRPr lang="en-ID" sz="40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A461E40-30C0-4F71-9FDA-45BFE4F5C8B5}"/>
              </a:ext>
            </a:extLst>
          </p:cNvPr>
          <p:cNvSpPr/>
          <p:nvPr/>
        </p:nvSpPr>
        <p:spPr>
          <a:xfrm>
            <a:off x="11405861" y="6357542"/>
            <a:ext cx="337513" cy="337513"/>
          </a:xfrm>
          <a:prstGeom prst="ellipse">
            <a:avLst/>
          </a:pr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Slide Number Placeholder 3">
            <a:extLst>
              <a:ext uri="{FF2B5EF4-FFF2-40B4-BE49-F238E27FC236}">
                <a16:creationId xmlns:a16="http://schemas.microsoft.com/office/drawing/2014/main" id="{1DCD9179-7C6B-4299-8B54-304299EB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5861" y="6383196"/>
            <a:ext cx="337513" cy="286205"/>
          </a:xfrm>
        </p:spPr>
        <p:txBody>
          <a:bodyPr/>
          <a:lstStyle/>
          <a:p>
            <a:pPr algn="ctr"/>
            <a:fld id="{9D6A4950-2E50-4A2B-B8A2-4ABC9E129430}" type="slidenum">
              <a:rPr lang="en-ID" sz="1050" smtClean="0">
                <a:solidFill>
                  <a:schemeClr val="bg1"/>
                </a:solidFill>
              </a:rPr>
              <a:pPr algn="ctr"/>
              <a:t>9</a:t>
            </a:fld>
            <a:endParaRPr lang="en-ID" sz="105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383CEF-9D34-BF41-65FF-953B9EFCB7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75" y="4648691"/>
            <a:ext cx="783850" cy="2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7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mazon_Presentation_Tableau" id="{BF0545F7-A9B1-684F-A119-A24AD78163DF}" vid="{498A38C7-E7FB-244F-9C01-2DAFC083EE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1019</Words>
  <Application>Microsoft Macintosh PowerPoint</Application>
  <PresentationFormat>Widescreen</PresentationFormat>
  <Paragraphs>165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Segoe UI</vt:lpstr>
      <vt:lpstr>Office Theme</vt:lpstr>
      <vt:lpstr>Amazon Customer Satisfaction and Loyalty: an ECSI Approach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Customer Satisfaction and Loyalty: an ECSI Approach </dc:title>
  <dc:creator>Garcia Fernandez, Andrea</dc:creator>
  <cp:lastModifiedBy>Garcia Fernandez, Andrea</cp:lastModifiedBy>
  <cp:revision>1</cp:revision>
  <dcterms:created xsi:type="dcterms:W3CDTF">2023-12-19T07:34:53Z</dcterms:created>
  <dcterms:modified xsi:type="dcterms:W3CDTF">2023-12-19T07:35:27Z</dcterms:modified>
</cp:coreProperties>
</file>